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81" r:id="rId1"/>
    <p:sldMasterId id="2147483806" r:id="rId2"/>
    <p:sldMasterId id="2147483831" r:id="rId3"/>
  </p:sldMasterIdLst>
  <p:notesMasterIdLst>
    <p:notesMasterId r:id="rId46"/>
  </p:notesMasterIdLst>
  <p:sldIdLst>
    <p:sldId id="256" r:id="rId4"/>
    <p:sldId id="288" r:id="rId5"/>
    <p:sldId id="294" r:id="rId6"/>
    <p:sldId id="306" r:id="rId7"/>
    <p:sldId id="305" r:id="rId8"/>
    <p:sldId id="289" r:id="rId9"/>
    <p:sldId id="290" r:id="rId10"/>
    <p:sldId id="291" r:id="rId11"/>
    <p:sldId id="292" r:id="rId12"/>
    <p:sldId id="257" r:id="rId13"/>
    <p:sldId id="258" r:id="rId14"/>
    <p:sldId id="259" r:id="rId15"/>
    <p:sldId id="260" r:id="rId16"/>
    <p:sldId id="273" r:id="rId17"/>
    <p:sldId id="261" r:id="rId18"/>
    <p:sldId id="262" r:id="rId19"/>
    <p:sldId id="263" r:id="rId20"/>
    <p:sldId id="264" r:id="rId21"/>
    <p:sldId id="265" r:id="rId22"/>
    <p:sldId id="266" r:id="rId23"/>
    <p:sldId id="267" r:id="rId24"/>
    <p:sldId id="268" r:id="rId25"/>
    <p:sldId id="269" r:id="rId26"/>
    <p:sldId id="270" r:id="rId27"/>
    <p:sldId id="287" r:id="rId28"/>
    <p:sldId id="296" r:id="rId29"/>
    <p:sldId id="297" r:id="rId30"/>
    <p:sldId id="298" r:id="rId31"/>
    <p:sldId id="299" r:id="rId32"/>
    <p:sldId id="300" r:id="rId33"/>
    <p:sldId id="301" r:id="rId34"/>
    <p:sldId id="271" r:id="rId35"/>
    <p:sldId id="278" r:id="rId36"/>
    <p:sldId id="302" r:id="rId37"/>
    <p:sldId id="280" r:id="rId38"/>
    <p:sldId id="281" r:id="rId39"/>
    <p:sldId id="282" r:id="rId40"/>
    <p:sldId id="303" r:id="rId41"/>
    <p:sldId id="304" r:id="rId42"/>
    <p:sldId id="309" r:id="rId43"/>
    <p:sldId id="307" r:id="rId44"/>
    <p:sldId id="284" r:id="rId45"/>
  </p:sldIdLst>
  <p:sldSz cx="9144000" cy="6858000" type="screen4x3"/>
  <p:notesSz cx="6797675" cy="9874250"/>
  <p:defaultTex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Arial Unicode MS"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Arial Unicode MS"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Arial Unicode MS"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Arial Unicode MS"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Arial Unicode MS" charset="0"/>
      </a:defRPr>
    </a:lvl5pPr>
    <a:lvl6pPr marL="2286000" algn="l" defTabSz="914400" rtl="0" eaLnBrk="1" latinLnBrk="0" hangingPunct="1">
      <a:defRPr kern="1200">
        <a:solidFill>
          <a:schemeClr val="tx1"/>
        </a:solidFill>
        <a:latin typeface="Arial" charset="0"/>
        <a:ea typeface="+mn-ea"/>
        <a:cs typeface="Arial Unicode MS" charset="0"/>
      </a:defRPr>
    </a:lvl6pPr>
    <a:lvl7pPr marL="2743200" algn="l" defTabSz="914400" rtl="0" eaLnBrk="1" latinLnBrk="0" hangingPunct="1">
      <a:defRPr kern="1200">
        <a:solidFill>
          <a:schemeClr val="tx1"/>
        </a:solidFill>
        <a:latin typeface="Arial" charset="0"/>
        <a:ea typeface="+mn-ea"/>
        <a:cs typeface="Arial Unicode MS" charset="0"/>
      </a:defRPr>
    </a:lvl7pPr>
    <a:lvl8pPr marL="3200400" algn="l" defTabSz="914400" rtl="0" eaLnBrk="1" latinLnBrk="0" hangingPunct="1">
      <a:defRPr kern="1200">
        <a:solidFill>
          <a:schemeClr val="tx1"/>
        </a:solidFill>
        <a:latin typeface="Arial" charset="0"/>
        <a:ea typeface="+mn-ea"/>
        <a:cs typeface="Arial Unicode MS" charset="0"/>
      </a:defRPr>
    </a:lvl8pPr>
    <a:lvl9pPr marL="3657600" algn="l" defTabSz="914400" rtl="0" eaLnBrk="1" latinLnBrk="0" hangingPunct="1">
      <a:defRPr kern="1200">
        <a:solidFill>
          <a:schemeClr val="tx1"/>
        </a:solidFill>
        <a:latin typeface="Arial" charset="0"/>
        <a:ea typeface="+mn-ea"/>
        <a:cs typeface="Arial Unicode MS"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660">
          <p15:clr>
            <a:srgbClr val="A4A3A4"/>
          </p15:clr>
        </p15:guide>
        <p15:guide id="2" pos="19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1794" y="96"/>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660"/>
        <p:guide pos="19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1"/>
          <p:cNvSpPr>
            <a:spLocks noGrp="1" noRot="1" noChangeAspect="1" noChangeArrowheads="1"/>
          </p:cNvSpPr>
          <p:nvPr>
            <p:ph type="sldImg"/>
          </p:nvPr>
        </p:nvSpPr>
        <p:spPr bwMode="auto">
          <a:xfrm>
            <a:off x="930275" y="750888"/>
            <a:ext cx="4933950" cy="3700462"/>
          </a:xfrm>
          <a:prstGeom prst="rect">
            <a:avLst/>
          </a:prstGeom>
          <a:noFill/>
          <a:ln w="9525">
            <a:noFill/>
            <a:round/>
            <a:headEnd/>
            <a:tailEnd/>
          </a:ln>
        </p:spPr>
      </p:sp>
      <p:sp>
        <p:nvSpPr>
          <p:cNvPr id="4098" name="Rectangle 2"/>
          <p:cNvSpPr>
            <a:spLocks noGrp="1" noChangeArrowheads="1"/>
          </p:cNvSpPr>
          <p:nvPr>
            <p:ph type="body"/>
          </p:nvPr>
        </p:nvSpPr>
        <p:spPr bwMode="auto">
          <a:xfrm>
            <a:off x="679450" y="4689475"/>
            <a:ext cx="5437188" cy="4443413"/>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p>
            <a:pPr lvl="0"/>
            <a:endParaRPr lang="el-GR" noProof="0"/>
          </a:p>
        </p:txBody>
      </p:sp>
      <p:sp>
        <p:nvSpPr>
          <p:cNvPr id="4099" name="Rectangle 3"/>
          <p:cNvSpPr>
            <a:spLocks noGrp="1" noChangeArrowheads="1"/>
          </p:cNvSpPr>
          <p:nvPr>
            <p:ph type="hdr"/>
          </p:nvPr>
        </p:nvSpPr>
        <p:spPr bwMode="auto">
          <a:xfrm>
            <a:off x="0" y="0"/>
            <a:ext cx="2949575" cy="492125"/>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nSpc>
                <a:spcPct val="92000"/>
              </a:lnSpc>
              <a:tabLst>
                <a:tab pos="417606" algn="l"/>
                <a:tab pos="835213" algn="l"/>
                <a:tab pos="1252819" algn="l"/>
                <a:tab pos="1670426" algn="l"/>
                <a:tab pos="2088032" algn="l"/>
                <a:tab pos="2505639" algn="l"/>
                <a:tab pos="2923245" algn="l"/>
              </a:tabLst>
              <a:defRPr sz="1300">
                <a:solidFill>
                  <a:srgbClr val="000000"/>
                </a:solidFill>
                <a:latin typeface="Times New Roman" pitchFamily="16" charset="0"/>
                <a:cs typeface="Tahoma" charset="0"/>
              </a:defRPr>
            </a:lvl1pPr>
          </a:lstStyle>
          <a:p>
            <a:pPr>
              <a:defRPr/>
            </a:pPr>
            <a:endParaRPr lang="en-US"/>
          </a:p>
        </p:txBody>
      </p:sp>
      <p:sp>
        <p:nvSpPr>
          <p:cNvPr id="4100" name="Rectangle 4"/>
          <p:cNvSpPr>
            <a:spLocks noGrp="1" noChangeArrowheads="1"/>
          </p:cNvSpPr>
          <p:nvPr>
            <p:ph type="dt"/>
          </p:nvPr>
        </p:nvSpPr>
        <p:spPr bwMode="auto">
          <a:xfrm>
            <a:off x="3846513" y="0"/>
            <a:ext cx="2949575" cy="492125"/>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gn="r">
              <a:lnSpc>
                <a:spcPct val="92000"/>
              </a:lnSpc>
              <a:tabLst>
                <a:tab pos="417606" algn="l"/>
                <a:tab pos="835213" algn="l"/>
                <a:tab pos="1252819" algn="l"/>
                <a:tab pos="1670426" algn="l"/>
                <a:tab pos="2088032" algn="l"/>
                <a:tab pos="2505639" algn="l"/>
                <a:tab pos="2923245" algn="l"/>
              </a:tabLst>
              <a:defRPr sz="1300">
                <a:solidFill>
                  <a:srgbClr val="000000"/>
                </a:solidFill>
                <a:latin typeface="Times New Roman" pitchFamily="16" charset="0"/>
                <a:cs typeface="Tahoma" charset="0"/>
              </a:defRPr>
            </a:lvl1pPr>
          </a:lstStyle>
          <a:p>
            <a:pPr>
              <a:defRPr/>
            </a:pPr>
            <a:endParaRPr lang="en-US"/>
          </a:p>
        </p:txBody>
      </p:sp>
      <p:sp>
        <p:nvSpPr>
          <p:cNvPr id="4101" name="Rectangle 5"/>
          <p:cNvSpPr>
            <a:spLocks noGrp="1" noChangeArrowheads="1"/>
          </p:cNvSpPr>
          <p:nvPr>
            <p:ph type="ftr"/>
          </p:nvPr>
        </p:nvSpPr>
        <p:spPr bwMode="auto">
          <a:xfrm>
            <a:off x="0" y="9380538"/>
            <a:ext cx="2949575" cy="492125"/>
          </a:xfrm>
          <a:prstGeom prst="rect">
            <a:avLst/>
          </a:prstGeom>
          <a:noFill/>
          <a:ln w="9525" cap="flat">
            <a:noFill/>
            <a:round/>
            <a:headEnd/>
            <a:tailEnd/>
          </a:ln>
          <a:effectLst/>
        </p:spPr>
        <p:txBody>
          <a:bodyPr vert="horz" wrap="square" lIns="0" tIns="0" rIns="0" bIns="0" numCol="1" anchor="b" anchorCtr="0" compatLnSpc="1">
            <a:prstTxWarp prst="textNoShape">
              <a:avLst/>
            </a:prstTxWarp>
          </a:bodyPr>
          <a:lstStyle>
            <a:lvl1pPr>
              <a:lnSpc>
                <a:spcPct val="92000"/>
              </a:lnSpc>
              <a:tabLst>
                <a:tab pos="417606" algn="l"/>
                <a:tab pos="835213" algn="l"/>
                <a:tab pos="1252819" algn="l"/>
                <a:tab pos="1670426" algn="l"/>
                <a:tab pos="2088032" algn="l"/>
                <a:tab pos="2505639" algn="l"/>
                <a:tab pos="2923245" algn="l"/>
              </a:tabLst>
              <a:defRPr sz="1300">
                <a:solidFill>
                  <a:srgbClr val="000000"/>
                </a:solidFill>
                <a:latin typeface="Times New Roman" pitchFamily="16" charset="0"/>
                <a:cs typeface="Tahoma" charset="0"/>
              </a:defRPr>
            </a:lvl1pPr>
          </a:lstStyle>
          <a:p>
            <a:pPr>
              <a:defRPr/>
            </a:pPr>
            <a:endParaRPr lang="en-US"/>
          </a:p>
        </p:txBody>
      </p:sp>
      <p:sp>
        <p:nvSpPr>
          <p:cNvPr id="4102" name="Rectangle 6"/>
          <p:cNvSpPr>
            <a:spLocks noGrp="1" noChangeArrowheads="1"/>
          </p:cNvSpPr>
          <p:nvPr>
            <p:ph type="sldNum"/>
          </p:nvPr>
        </p:nvSpPr>
        <p:spPr bwMode="auto">
          <a:xfrm>
            <a:off x="3846513" y="9380538"/>
            <a:ext cx="2949575" cy="492125"/>
          </a:xfrm>
          <a:prstGeom prst="rect">
            <a:avLst/>
          </a:prstGeom>
          <a:noFill/>
          <a:ln w="9525" cap="flat">
            <a:noFill/>
            <a:round/>
            <a:headEnd/>
            <a:tailEnd/>
          </a:ln>
          <a:effectLst/>
        </p:spPr>
        <p:txBody>
          <a:bodyPr vert="horz" wrap="square" lIns="0" tIns="0" rIns="0" bIns="0" numCol="1" anchor="b" anchorCtr="0" compatLnSpc="1">
            <a:prstTxWarp prst="textNoShape">
              <a:avLst/>
            </a:prstTxWarp>
          </a:bodyPr>
          <a:lstStyle>
            <a:lvl1pPr algn="r">
              <a:lnSpc>
                <a:spcPct val="92000"/>
              </a:lnSpc>
              <a:tabLst>
                <a:tab pos="417606" algn="l"/>
                <a:tab pos="835213" algn="l"/>
                <a:tab pos="1252819" algn="l"/>
                <a:tab pos="1670426" algn="l"/>
                <a:tab pos="2088032" algn="l"/>
                <a:tab pos="2505639" algn="l"/>
                <a:tab pos="2923245" algn="l"/>
              </a:tabLst>
              <a:defRPr sz="1300">
                <a:solidFill>
                  <a:srgbClr val="000000"/>
                </a:solidFill>
                <a:latin typeface="Times New Roman" pitchFamily="16" charset="0"/>
                <a:cs typeface="Tahoma" charset="0"/>
              </a:defRPr>
            </a:lvl1pPr>
          </a:lstStyle>
          <a:p>
            <a:pPr>
              <a:defRPr/>
            </a:pPr>
            <a:fld id="{8FA97C3A-93B8-43AA-88E7-335AF4BFA08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6"/>
          <p:cNvSpPr>
            <a:spLocks noGrp="1" noChangeArrowheads="1"/>
          </p:cNvSpPr>
          <p:nvPr>
            <p:ph type="sldNum" sz="quarter"/>
          </p:nvPr>
        </p:nvSpPr>
        <p:spPr>
          <a:noFill/>
          <a:ln/>
        </p:spPr>
        <p:txBody>
          <a:bodyPr/>
          <a:lstStyle/>
          <a:p>
            <a:pPr>
              <a:tabLst>
                <a:tab pos="417513" algn="l"/>
                <a:tab pos="835025" algn="l"/>
                <a:tab pos="1252538" algn="l"/>
                <a:tab pos="1670050" algn="l"/>
                <a:tab pos="2087563" algn="l"/>
                <a:tab pos="2505075" algn="l"/>
                <a:tab pos="2922588" algn="l"/>
              </a:tabLst>
            </a:pPr>
            <a:fld id="{A8DBE085-7B5C-4087-BD44-BDD5CC61B1C4}" type="slidenum">
              <a:rPr lang="en-US" smtClean="0"/>
              <a:pPr>
                <a:tabLst>
                  <a:tab pos="417513" algn="l"/>
                  <a:tab pos="835025" algn="l"/>
                  <a:tab pos="1252538" algn="l"/>
                  <a:tab pos="1670050" algn="l"/>
                  <a:tab pos="2087563" algn="l"/>
                  <a:tab pos="2505075" algn="l"/>
                  <a:tab pos="2922588" algn="l"/>
                </a:tabLst>
              </a:pPr>
              <a:t>1</a:t>
            </a:fld>
            <a:endParaRPr lang="en-US"/>
          </a:p>
        </p:txBody>
      </p:sp>
      <p:sp>
        <p:nvSpPr>
          <p:cNvPr id="34819" name="Rectangle 1"/>
          <p:cNvSpPr>
            <a:spLocks noGrp="1" noRot="1" noChangeAspect="1" noChangeArrowheads="1" noTextEdit="1"/>
          </p:cNvSpPr>
          <p:nvPr>
            <p:ph type="sldImg"/>
          </p:nvPr>
        </p:nvSpPr>
        <p:spPr>
          <a:xfrm>
            <a:off x="930275" y="750888"/>
            <a:ext cx="4935538" cy="3702050"/>
          </a:xfrm>
          <a:solidFill>
            <a:srgbClr val="FFFFFF"/>
          </a:solidFill>
          <a:ln>
            <a:solidFill>
              <a:srgbClr val="000000"/>
            </a:solidFill>
            <a:miter lim="800000"/>
          </a:ln>
        </p:spPr>
      </p:sp>
      <p:sp>
        <p:nvSpPr>
          <p:cNvPr id="34820" name="Rectangle 2"/>
          <p:cNvSpPr>
            <a:spLocks noGrp="1" noChangeArrowheads="1"/>
          </p:cNvSpPr>
          <p:nvPr>
            <p:ph type="body" idx="1"/>
          </p:nvPr>
        </p:nvSpPr>
        <p:spPr>
          <a:xfrm>
            <a:off x="679450" y="4689475"/>
            <a:ext cx="5438775" cy="4445000"/>
          </a:xfrm>
          <a:noFill/>
          <a:ln/>
        </p:spPr>
        <p:txBody>
          <a:bodyPr wrap="none" lIns="83521" tIns="41761" rIns="83521" bIns="41761" anchor="ctr"/>
          <a:lstStyle/>
          <a:p>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6"/>
          <p:cNvSpPr>
            <a:spLocks noGrp="1" noChangeArrowheads="1"/>
          </p:cNvSpPr>
          <p:nvPr>
            <p:ph type="sldNum" sz="quarter"/>
          </p:nvPr>
        </p:nvSpPr>
        <p:spPr>
          <a:noFill/>
          <a:ln/>
        </p:spPr>
        <p:txBody>
          <a:bodyPr/>
          <a:lstStyle/>
          <a:p>
            <a:pPr>
              <a:tabLst>
                <a:tab pos="417513" algn="l"/>
                <a:tab pos="835025" algn="l"/>
                <a:tab pos="1252538" algn="l"/>
                <a:tab pos="1670050" algn="l"/>
                <a:tab pos="2087563" algn="l"/>
                <a:tab pos="2505075" algn="l"/>
                <a:tab pos="2922588" algn="l"/>
              </a:tabLst>
            </a:pPr>
            <a:fld id="{2F78345F-31F0-44D3-9DEA-1473B2205B3D}" type="slidenum">
              <a:rPr lang="en-US" smtClean="0"/>
              <a:pPr>
                <a:tabLst>
                  <a:tab pos="417513" algn="l"/>
                  <a:tab pos="835025" algn="l"/>
                  <a:tab pos="1252538" algn="l"/>
                  <a:tab pos="1670050" algn="l"/>
                  <a:tab pos="2087563" algn="l"/>
                  <a:tab pos="2505075" algn="l"/>
                  <a:tab pos="2922588" algn="l"/>
                </a:tabLst>
              </a:pPr>
              <a:t>18</a:t>
            </a:fld>
            <a:endParaRPr lang="en-US"/>
          </a:p>
        </p:txBody>
      </p:sp>
      <p:sp>
        <p:nvSpPr>
          <p:cNvPr id="43011" name="Rectangle 1"/>
          <p:cNvSpPr>
            <a:spLocks noGrp="1" noRot="1" noChangeAspect="1" noChangeArrowheads="1" noTextEdit="1"/>
          </p:cNvSpPr>
          <p:nvPr>
            <p:ph type="sldImg"/>
          </p:nvPr>
        </p:nvSpPr>
        <p:spPr>
          <a:xfrm>
            <a:off x="930275" y="750888"/>
            <a:ext cx="4935538" cy="3702050"/>
          </a:xfrm>
          <a:solidFill>
            <a:srgbClr val="FFFFFF"/>
          </a:solidFill>
          <a:ln>
            <a:solidFill>
              <a:srgbClr val="000000"/>
            </a:solidFill>
            <a:miter lim="800000"/>
          </a:ln>
        </p:spPr>
      </p:sp>
      <p:sp>
        <p:nvSpPr>
          <p:cNvPr id="43012" name="Rectangle 2"/>
          <p:cNvSpPr>
            <a:spLocks noGrp="1" noChangeArrowheads="1"/>
          </p:cNvSpPr>
          <p:nvPr>
            <p:ph type="body" idx="1"/>
          </p:nvPr>
        </p:nvSpPr>
        <p:spPr>
          <a:xfrm>
            <a:off x="679450" y="4689475"/>
            <a:ext cx="5438775" cy="4445000"/>
          </a:xfrm>
          <a:noFill/>
          <a:ln/>
        </p:spPr>
        <p:txBody>
          <a:bodyPr wrap="none" lIns="83521" tIns="41761" rIns="83521" bIns="41761" anchor="ctr"/>
          <a:lstStyle/>
          <a:p>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6"/>
          <p:cNvSpPr>
            <a:spLocks noGrp="1" noChangeArrowheads="1"/>
          </p:cNvSpPr>
          <p:nvPr>
            <p:ph type="sldNum" sz="quarter"/>
          </p:nvPr>
        </p:nvSpPr>
        <p:spPr>
          <a:noFill/>
          <a:ln/>
        </p:spPr>
        <p:txBody>
          <a:bodyPr/>
          <a:lstStyle/>
          <a:p>
            <a:pPr>
              <a:tabLst>
                <a:tab pos="417513" algn="l"/>
                <a:tab pos="835025" algn="l"/>
                <a:tab pos="1252538" algn="l"/>
                <a:tab pos="1670050" algn="l"/>
                <a:tab pos="2087563" algn="l"/>
                <a:tab pos="2505075" algn="l"/>
                <a:tab pos="2922588" algn="l"/>
              </a:tabLst>
            </a:pPr>
            <a:fld id="{2D6D7B4C-2A9D-4EF0-BBAD-64291DEE5582}" type="slidenum">
              <a:rPr lang="en-US" smtClean="0"/>
              <a:pPr>
                <a:tabLst>
                  <a:tab pos="417513" algn="l"/>
                  <a:tab pos="835025" algn="l"/>
                  <a:tab pos="1252538" algn="l"/>
                  <a:tab pos="1670050" algn="l"/>
                  <a:tab pos="2087563" algn="l"/>
                  <a:tab pos="2505075" algn="l"/>
                  <a:tab pos="2922588" algn="l"/>
                </a:tabLst>
              </a:pPr>
              <a:t>19</a:t>
            </a:fld>
            <a:endParaRPr lang="en-US"/>
          </a:p>
        </p:txBody>
      </p:sp>
      <p:sp>
        <p:nvSpPr>
          <p:cNvPr id="44035" name="Rectangle 1"/>
          <p:cNvSpPr>
            <a:spLocks noGrp="1" noRot="1" noChangeAspect="1" noChangeArrowheads="1" noTextEdit="1"/>
          </p:cNvSpPr>
          <p:nvPr>
            <p:ph type="sldImg"/>
          </p:nvPr>
        </p:nvSpPr>
        <p:spPr>
          <a:xfrm>
            <a:off x="930275" y="750888"/>
            <a:ext cx="4935538" cy="3702050"/>
          </a:xfrm>
          <a:solidFill>
            <a:srgbClr val="FFFFFF"/>
          </a:solidFill>
          <a:ln>
            <a:solidFill>
              <a:srgbClr val="000000"/>
            </a:solidFill>
            <a:miter lim="800000"/>
          </a:ln>
        </p:spPr>
      </p:sp>
      <p:sp>
        <p:nvSpPr>
          <p:cNvPr id="44036" name="Rectangle 2"/>
          <p:cNvSpPr>
            <a:spLocks noGrp="1" noChangeArrowheads="1"/>
          </p:cNvSpPr>
          <p:nvPr>
            <p:ph type="body" idx="1"/>
          </p:nvPr>
        </p:nvSpPr>
        <p:spPr>
          <a:xfrm>
            <a:off x="679450" y="4689475"/>
            <a:ext cx="5438775" cy="4445000"/>
          </a:xfrm>
          <a:noFill/>
          <a:ln/>
        </p:spPr>
        <p:txBody>
          <a:bodyPr wrap="none" lIns="83521" tIns="41761" rIns="83521" bIns="41761" anchor="ctr"/>
          <a:lstStyle/>
          <a:p>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6"/>
          <p:cNvSpPr>
            <a:spLocks noGrp="1" noChangeArrowheads="1"/>
          </p:cNvSpPr>
          <p:nvPr>
            <p:ph type="sldNum" sz="quarter"/>
          </p:nvPr>
        </p:nvSpPr>
        <p:spPr>
          <a:noFill/>
          <a:ln/>
        </p:spPr>
        <p:txBody>
          <a:bodyPr/>
          <a:lstStyle/>
          <a:p>
            <a:pPr>
              <a:tabLst>
                <a:tab pos="417513" algn="l"/>
                <a:tab pos="835025" algn="l"/>
                <a:tab pos="1252538" algn="l"/>
                <a:tab pos="1670050" algn="l"/>
                <a:tab pos="2087563" algn="l"/>
                <a:tab pos="2505075" algn="l"/>
                <a:tab pos="2922588" algn="l"/>
              </a:tabLst>
            </a:pPr>
            <a:fld id="{5847525F-344D-4A74-B462-2FB0E4BD5898}" type="slidenum">
              <a:rPr lang="en-US" smtClean="0"/>
              <a:pPr>
                <a:tabLst>
                  <a:tab pos="417513" algn="l"/>
                  <a:tab pos="835025" algn="l"/>
                  <a:tab pos="1252538" algn="l"/>
                  <a:tab pos="1670050" algn="l"/>
                  <a:tab pos="2087563" algn="l"/>
                  <a:tab pos="2505075" algn="l"/>
                  <a:tab pos="2922588" algn="l"/>
                </a:tabLst>
              </a:pPr>
              <a:t>20</a:t>
            </a:fld>
            <a:endParaRPr lang="en-US"/>
          </a:p>
        </p:txBody>
      </p:sp>
      <p:sp>
        <p:nvSpPr>
          <p:cNvPr id="45059" name="Rectangle 1"/>
          <p:cNvSpPr>
            <a:spLocks noGrp="1" noRot="1" noChangeAspect="1" noChangeArrowheads="1" noTextEdit="1"/>
          </p:cNvSpPr>
          <p:nvPr>
            <p:ph type="sldImg"/>
          </p:nvPr>
        </p:nvSpPr>
        <p:spPr>
          <a:xfrm>
            <a:off x="930275" y="750888"/>
            <a:ext cx="4935538" cy="3702050"/>
          </a:xfrm>
          <a:solidFill>
            <a:srgbClr val="FFFFFF"/>
          </a:solidFill>
          <a:ln>
            <a:solidFill>
              <a:srgbClr val="000000"/>
            </a:solidFill>
            <a:miter lim="800000"/>
          </a:ln>
        </p:spPr>
      </p:sp>
      <p:sp>
        <p:nvSpPr>
          <p:cNvPr id="45060" name="Rectangle 2"/>
          <p:cNvSpPr>
            <a:spLocks noGrp="1" noChangeArrowheads="1"/>
          </p:cNvSpPr>
          <p:nvPr>
            <p:ph type="body" idx="1"/>
          </p:nvPr>
        </p:nvSpPr>
        <p:spPr>
          <a:xfrm>
            <a:off x="679450" y="4689475"/>
            <a:ext cx="5438775" cy="4445000"/>
          </a:xfrm>
          <a:noFill/>
          <a:ln/>
        </p:spPr>
        <p:txBody>
          <a:bodyPr wrap="none" lIns="83521" tIns="41761" rIns="83521" bIns="41761" anchor="ctr"/>
          <a:lstStyle/>
          <a:p>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6"/>
          <p:cNvSpPr>
            <a:spLocks noGrp="1" noChangeArrowheads="1"/>
          </p:cNvSpPr>
          <p:nvPr>
            <p:ph type="sldNum" sz="quarter"/>
          </p:nvPr>
        </p:nvSpPr>
        <p:spPr>
          <a:noFill/>
          <a:ln/>
        </p:spPr>
        <p:txBody>
          <a:bodyPr/>
          <a:lstStyle/>
          <a:p>
            <a:pPr>
              <a:tabLst>
                <a:tab pos="417513" algn="l"/>
                <a:tab pos="835025" algn="l"/>
                <a:tab pos="1252538" algn="l"/>
                <a:tab pos="1670050" algn="l"/>
                <a:tab pos="2087563" algn="l"/>
                <a:tab pos="2505075" algn="l"/>
                <a:tab pos="2922588" algn="l"/>
              </a:tabLst>
            </a:pPr>
            <a:fld id="{21EC1E75-66C0-4ECF-812F-50900C8C6693}" type="slidenum">
              <a:rPr lang="en-US" smtClean="0"/>
              <a:pPr>
                <a:tabLst>
                  <a:tab pos="417513" algn="l"/>
                  <a:tab pos="835025" algn="l"/>
                  <a:tab pos="1252538" algn="l"/>
                  <a:tab pos="1670050" algn="l"/>
                  <a:tab pos="2087563" algn="l"/>
                  <a:tab pos="2505075" algn="l"/>
                  <a:tab pos="2922588" algn="l"/>
                </a:tabLst>
              </a:pPr>
              <a:t>21</a:t>
            </a:fld>
            <a:endParaRPr lang="en-US"/>
          </a:p>
        </p:txBody>
      </p:sp>
      <p:sp>
        <p:nvSpPr>
          <p:cNvPr id="46083" name="Rectangle 1"/>
          <p:cNvSpPr>
            <a:spLocks noGrp="1" noRot="1" noChangeAspect="1" noChangeArrowheads="1" noTextEdit="1"/>
          </p:cNvSpPr>
          <p:nvPr>
            <p:ph type="sldImg"/>
          </p:nvPr>
        </p:nvSpPr>
        <p:spPr>
          <a:xfrm>
            <a:off x="930275" y="750888"/>
            <a:ext cx="4935538" cy="3702050"/>
          </a:xfrm>
          <a:solidFill>
            <a:srgbClr val="FFFFFF"/>
          </a:solidFill>
          <a:ln>
            <a:solidFill>
              <a:srgbClr val="000000"/>
            </a:solidFill>
            <a:miter lim="800000"/>
          </a:ln>
        </p:spPr>
      </p:sp>
      <p:sp>
        <p:nvSpPr>
          <p:cNvPr id="46084" name="Rectangle 2"/>
          <p:cNvSpPr>
            <a:spLocks noGrp="1" noChangeArrowheads="1"/>
          </p:cNvSpPr>
          <p:nvPr>
            <p:ph type="body" idx="1"/>
          </p:nvPr>
        </p:nvSpPr>
        <p:spPr>
          <a:xfrm>
            <a:off x="679450" y="4689475"/>
            <a:ext cx="5438775" cy="4445000"/>
          </a:xfrm>
          <a:noFill/>
          <a:ln/>
        </p:spPr>
        <p:txBody>
          <a:bodyPr wrap="none" lIns="83521" tIns="41761" rIns="83521" bIns="41761" anchor="ctr"/>
          <a:lstStyle/>
          <a:p>
            <a:endParaRPr 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6"/>
          <p:cNvSpPr>
            <a:spLocks noGrp="1" noChangeArrowheads="1"/>
          </p:cNvSpPr>
          <p:nvPr>
            <p:ph type="sldNum" sz="quarter"/>
          </p:nvPr>
        </p:nvSpPr>
        <p:spPr>
          <a:noFill/>
          <a:ln/>
        </p:spPr>
        <p:txBody>
          <a:bodyPr/>
          <a:lstStyle/>
          <a:p>
            <a:pPr>
              <a:tabLst>
                <a:tab pos="417513" algn="l"/>
                <a:tab pos="835025" algn="l"/>
                <a:tab pos="1252538" algn="l"/>
                <a:tab pos="1670050" algn="l"/>
                <a:tab pos="2087563" algn="l"/>
                <a:tab pos="2505075" algn="l"/>
                <a:tab pos="2922588" algn="l"/>
              </a:tabLst>
            </a:pPr>
            <a:fld id="{019F06A3-3B00-4D60-AFF0-F6BA820166FD}" type="slidenum">
              <a:rPr lang="en-US" smtClean="0"/>
              <a:pPr>
                <a:tabLst>
                  <a:tab pos="417513" algn="l"/>
                  <a:tab pos="835025" algn="l"/>
                  <a:tab pos="1252538" algn="l"/>
                  <a:tab pos="1670050" algn="l"/>
                  <a:tab pos="2087563" algn="l"/>
                  <a:tab pos="2505075" algn="l"/>
                  <a:tab pos="2922588" algn="l"/>
                </a:tabLst>
              </a:pPr>
              <a:t>22</a:t>
            </a:fld>
            <a:endParaRPr lang="en-US"/>
          </a:p>
        </p:txBody>
      </p:sp>
      <p:sp>
        <p:nvSpPr>
          <p:cNvPr id="47107" name="Rectangle 1"/>
          <p:cNvSpPr>
            <a:spLocks noGrp="1" noRot="1" noChangeAspect="1" noChangeArrowheads="1" noTextEdit="1"/>
          </p:cNvSpPr>
          <p:nvPr>
            <p:ph type="sldImg"/>
          </p:nvPr>
        </p:nvSpPr>
        <p:spPr>
          <a:xfrm>
            <a:off x="930275" y="750888"/>
            <a:ext cx="4935538" cy="3702050"/>
          </a:xfrm>
          <a:solidFill>
            <a:srgbClr val="FFFFFF"/>
          </a:solidFill>
          <a:ln>
            <a:solidFill>
              <a:srgbClr val="000000"/>
            </a:solidFill>
            <a:miter lim="800000"/>
          </a:ln>
        </p:spPr>
      </p:sp>
      <p:sp>
        <p:nvSpPr>
          <p:cNvPr id="47108" name="Rectangle 2"/>
          <p:cNvSpPr>
            <a:spLocks noGrp="1" noChangeArrowheads="1"/>
          </p:cNvSpPr>
          <p:nvPr>
            <p:ph type="body" idx="1"/>
          </p:nvPr>
        </p:nvSpPr>
        <p:spPr>
          <a:xfrm>
            <a:off x="679450" y="4689475"/>
            <a:ext cx="5438775" cy="4445000"/>
          </a:xfrm>
          <a:noFill/>
          <a:ln/>
        </p:spPr>
        <p:txBody>
          <a:bodyPr wrap="none" lIns="83521" tIns="41761" rIns="83521" bIns="41761" anchor="ctr"/>
          <a:lstStyle/>
          <a:p>
            <a:endParaRPr 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6"/>
          <p:cNvSpPr>
            <a:spLocks noGrp="1" noChangeArrowheads="1"/>
          </p:cNvSpPr>
          <p:nvPr>
            <p:ph type="sldNum" sz="quarter"/>
          </p:nvPr>
        </p:nvSpPr>
        <p:spPr>
          <a:noFill/>
          <a:ln/>
        </p:spPr>
        <p:txBody>
          <a:bodyPr/>
          <a:lstStyle/>
          <a:p>
            <a:pPr>
              <a:tabLst>
                <a:tab pos="417513" algn="l"/>
                <a:tab pos="835025" algn="l"/>
                <a:tab pos="1252538" algn="l"/>
                <a:tab pos="1670050" algn="l"/>
                <a:tab pos="2087563" algn="l"/>
                <a:tab pos="2505075" algn="l"/>
                <a:tab pos="2922588" algn="l"/>
              </a:tabLst>
            </a:pPr>
            <a:fld id="{45B2DE8D-8168-47E1-8C3D-A4C6C10ABA80}" type="slidenum">
              <a:rPr lang="en-US" smtClean="0"/>
              <a:pPr>
                <a:tabLst>
                  <a:tab pos="417513" algn="l"/>
                  <a:tab pos="835025" algn="l"/>
                  <a:tab pos="1252538" algn="l"/>
                  <a:tab pos="1670050" algn="l"/>
                  <a:tab pos="2087563" algn="l"/>
                  <a:tab pos="2505075" algn="l"/>
                  <a:tab pos="2922588" algn="l"/>
                </a:tabLst>
              </a:pPr>
              <a:t>23</a:t>
            </a:fld>
            <a:endParaRPr lang="en-US"/>
          </a:p>
        </p:txBody>
      </p:sp>
      <p:sp>
        <p:nvSpPr>
          <p:cNvPr id="48131" name="Rectangle 1"/>
          <p:cNvSpPr>
            <a:spLocks noGrp="1" noRot="1" noChangeAspect="1" noChangeArrowheads="1" noTextEdit="1"/>
          </p:cNvSpPr>
          <p:nvPr>
            <p:ph type="sldImg"/>
          </p:nvPr>
        </p:nvSpPr>
        <p:spPr>
          <a:xfrm>
            <a:off x="930275" y="750888"/>
            <a:ext cx="4935538" cy="3702050"/>
          </a:xfrm>
          <a:solidFill>
            <a:srgbClr val="FFFFFF"/>
          </a:solidFill>
          <a:ln>
            <a:solidFill>
              <a:srgbClr val="000000"/>
            </a:solidFill>
            <a:miter lim="800000"/>
          </a:ln>
        </p:spPr>
      </p:sp>
      <p:sp>
        <p:nvSpPr>
          <p:cNvPr id="48132" name="Rectangle 2"/>
          <p:cNvSpPr>
            <a:spLocks noGrp="1" noChangeArrowheads="1"/>
          </p:cNvSpPr>
          <p:nvPr>
            <p:ph type="body" idx="1"/>
          </p:nvPr>
        </p:nvSpPr>
        <p:spPr>
          <a:xfrm>
            <a:off x="679450" y="4689475"/>
            <a:ext cx="5438775" cy="4445000"/>
          </a:xfrm>
          <a:noFill/>
          <a:ln/>
        </p:spPr>
        <p:txBody>
          <a:bodyPr wrap="none" lIns="83521" tIns="41761" rIns="83521" bIns="41761" anchor="ctr"/>
          <a:lstStyle/>
          <a:p>
            <a:endParaRPr 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6"/>
          <p:cNvSpPr>
            <a:spLocks noGrp="1" noChangeArrowheads="1"/>
          </p:cNvSpPr>
          <p:nvPr>
            <p:ph type="sldNum" sz="quarter"/>
          </p:nvPr>
        </p:nvSpPr>
        <p:spPr>
          <a:noFill/>
          <a:ln/>
        </p:spPr>
        <p:txBody>
          <a:bodyPr/>
          <a:lstStyle/>
          <a:p>
            <a:pPr>
              <a:tabLst>
                <a:tab pos="417513" algn="l"/>
                <a:tab pos="835025" algn="l"/>
                <a:tab pos="1252538" algn="l"/>
                <a:tab pos="1670050" algn="l"/>
                <a:tab pos="2087563" algn="l"/>
                <a:tab pos="2505075" algn="l"/>
                <a:tab pos="2922588" algn="l"/>
              </a:tabLst>
            </a:pPr>
            <a:fld id="{36A03505-2341-4544-BAC8-E60643F24FF9}" type="slidenum">
              <a:rPr lang="en-US" smtClean="0"/>
              <a:pPr>
                <a:tabLst>
                  <a:tab pos="417513" algn="l"/>
                  <a:tab pos="835025" algn="l"/>
                  <a:tab pos="1252538" algn="l"/>
                  <a:tab pos="1670050" algn="l"/>
                  <a:tab pos="2087563" algn="l"/>
                  <a:tab pos="2505075" algn="l"/>
                  <a:tab pos="2922588" algn="l"/>
                </a:tabLst>
              </a:pPr>
              <a:t>24</a:t>
            </a:fld>
            <a:endParaRPr lang="en-US"/>
          </a:p>
        </p:txBody>
      </p:sp>
      <p:sp>
        <p:nvSpPr>
          <p:cNvPr id="49155" name="Rectangle 1"/>
          <p:cNvSpPr>
            <a:spLocks noGrp="1" noRot="1" noChangeAspect="1" noChangeArrowheads="1" noTextEdit="1"/>
          </p:cNvSpPr>
          <p:nvPr>
            <p:ph type="sldImg"/>
          </p:nvPr>
        </p:nvSpPr>
        <p:spPr>
          <a:xfrm>
            <a:off x="930275" y="750888"/>
            <a:ext cx="4935538" cy="3702050"/>
          </a:xfrm>
          <a:solidFill>
            <a:srgbClr val="FFFFFF"/>
          </a:solidFill>
          <a:ln>
            <a:solidFill>
              <a:srgbClr val="000000"/>
            </a:solidFill>
            <a:miter lim="800000"/>
          </a:ln>
        </p:spPr>
      </p:sp>
      <p:sp>
        <p:nvSpPr>
          <p:cNvPr id="49156" name="Rectangle 2"/>
          <p:cNvSpPr>
            <a:spLocks noGrp="1" noChangeArrowheads="1"/>
          </p:cNvSpPr>
          <p:nvPr>
            <p:ph type="body" idx="1"/>
          </p:nvPr>
        </p:nvSpPr>
        <p:spPr>
          <a:xfrm>
            <a:off x="679450" y="4689475"/>
            <a:ext cx="5438775" cy="4445000"/>
          </a:xfrm>
          <a:noFill/>
          <a:ln/>
        </p:spPr>
        <p:txBody>
          <a:bodyPr wrap="none" lIns="83521" tIns="41761" rIns="83521" bIns="41761" anchor="ctr"/>
          <a:lstStyle/>
          <a:p>
            <a:endParaRPr lang="el-G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6"/>
          <p:cNvSpPr>
            <a:spLocks noGrp="1" noChangeArrowheads="1"/>
          </p:cNvSpPr>
          <p:nvPr>
            <p:ph type="sldNum" sz="quarter"/>
          </p:nvPr>
        </p:nvSpPr>
        <p:spPr>
          <a:noFill/>
          <a:ln/>
        </p:spPr>
        <p:txBody>
          <a:bodyPr/>
          <a:lstStyle/>
          <a:p>
            <a:pPr>
              <a:tabLst>
                <a:tab pos="417513" algn="l"/>
                <a:tab pos="835025" algn="l"/>
                <a:tab pos="1252538" algn="l"/>
                <a:tab pos="1670050" algn="l"/>
                <a:tab pos="2087563" algn="l"/>
                <a:tab pos="2505075" algn="l"/>
                <a:tab pos="2922588" algn="l"/>
              </a:tabLst>
            </a:pPr>
            <a:fld id="{2EC2DCB1-D9C4-48A2-AF27-C99C17C52C1D}" type="slidenum">
              <a:rPr lang="en-US" smtClean="0"/>
              <a:pPr>
                <a:tabLst>
                  <a:tab pos="417513" algn="l"/>
                  <a:tab pos="835025" algn="l"/>
                  <a:tab pos="1252538" algn="l"/>
                  <a:tab pos="1670050" algn="l"/>
                  <a:tab pos="2087563" algn="l"/>
                  <a:tab pos="2505075" algn="l"/>
                  <a:tab pos="2922588" algn="l"/>
                </a:tabLst>
              </a:pPr>
              <a:t>26</a:t>
            </a:fld>
            <a:endParaRPr lang="en-US"/>
          </a:p>
        </p:txBody>
      </p:sp>
      <p:sp>
        <p:nvSpPr>
          <p:cNvPr id="50179" name="Rectangle 1"/>
          <p:cNvSpPr>
            <a:spLocks noGrp="1" noRot="1" noChangeAspect="1" noChangeArrowheads="1" noTextEdit="1"/>
          </p:cNvSpPr>
          <p:nvPr>
            <p:ph type="sldImg"/>
          </p:nvPr>
        </p:nvSpPr>
        <p:spPr>
          <a:xfrm>
            <a:off x="930275" y="750888"/>
            <a:ext cx="4935538" cy="3702050"/>
          </a:xfrm>
          <a:solidFill>
            <a:srgbClr val="FFFFFF"/>
          </a:solidFill>
          <a:ln>
            <a:solidFill>
              <a:srgbClr val="000000"/>
            </a:solidFill>
            <a:miter lim="800000"/>
          </a:ln>
        </p:spPr>
      </p:sp>
      <p:sp>
        <p:nvSpPr>
          <p:cNvPr id="50180" name="Rectangle 2"/>
          <p:cNvSpPr>
            <a:spLocks noGrp="1" noChangeArrowheads="1"/>
          </p:cNvSpPr>
          <p:nvPr>
            <p:ph type="body" idx="1"/>
          </p:nvPr>
        </p:nvSpPr>
        <p:spPr>
          <a:xfrm>
            <a:off x="679450" y="4689475"/>
            <a:ext cx="5438775" cy="4445000"/>
          </a:xfrm>
          <a:noFill/>
          <a:ln/>
        </p:spPr>
        <p:txBody>
          <a:bodyPr wrap="none" lIns="83521" tIns="41761" rIns="83521" bIns="41761" anchor="ctr"/>
          <a:lstStyle/>
          <a:p>
            <a:endParaRPr lang="el-G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321BE264-EF9C-4FA6-BE2C-772348D59A08}" type="slidenum">
              <a:rPr lang="el-GR" smtClean="0"/>
              <a:pPr/>
              <a:t>30</a:t>
            </a:fld>
            <a:endParaRPr lang="el-G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321BE264-EF9C-4FA6-BE2C-772348D59A08}" type="slidenum">
              <a:rPr lang="el-GR" smtClean="0"/>
              <a:pPr/>
              <a:t>31</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idx="10"/>
          </p:nvPr>
        </p:nvSpPr>
        <p:spPr/>
        <p:txBody>
          <a:bodyPr/>
          <a:lstStyle/>
          <a:p>
            <a:pPr>
              <a:defRPr/>
            </a:pPr>
            <a:fld id="{8FA97C3A-93B8-43AA-88E7-335AF4BFA080}" type="slidenum">
              <a:rPr lang="en-US" smtClean="0"/>
              <a:pPr>
                <a:defRPr/>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6"/>
          <p:cNvSpPr>
            <a:spLocks noGrp="1" noChangeArrowheads="1"/>
          </p:cNvSpPr>
          <p:nvPr>
            <p:ph type="sldNum" sz="quarter"/>
          </p:nvPr>
        </p:nvSpPr>
        <p:spPr>
          <a:noFill/>
          <a:ln/>
        </p:spPr>
        <p:txBody>
          <a:bodyPr/>
          <a:lstStyle/>
          <a:p>
            <a:pPr>
              <a:tabLst>
                <a:tab pos="417513" algn="l"/>
                <a:tab pos="835025" algn="l"/>
                <a:tab pos="1252538" algn="l"/>
                <a:tab pos="1670050" algn="l"/>
                <a:tab pos="2087563" algn="l"/>
                <a:tab pos="2505075" algn="l"/>
                <a:tab pos="2922588" algn="l"/>
              </a:tabLst>
            </a:pPr>
            <a:fld id="{2EC2DCB1-D9C4-48A2-AF27-C99C17C52C1D}" type="slidenum">
              <a:rPr lang="en-US" smtClean="0"/>
              <a:pPr>
                <a:tabLst>
                  <a:tab pos="417513" algn="l"/>
                  <a:tab pos="835025" algn="l"/>
                  <a:tab pos="1252538" algn="l"/>
                  <a:tab pos="1670050" algn="l"/>
                  <a:tab pos="2087563" algn="l"/>
                  <a:tab pos="2505075" algn="l"/>
                  <a:tab pos="2922588" algn="l"/>
                </a:tabLst>
              </a:pPr>
              <a:t>32</a:t>
            </a:fld>
            <a:endParaRPr lang="en-US"/>
          </a:p>
        </p:txBody>
      </p:sp>
      <p:sp>
        <p:nvSpPr>
          <p:cNvPr id="50179" name="Rectangle 1"/>
          <p:cNvSpPr>
            <a:spLocks noGrp="1" noRot="1" noChangeAspect="1" noChangeArrowheads="1" noTextEdit="1"/>
          </p:cNvSpPr>
          <p:nvPr>
            <p:ph type="sldImg"/>
          </p:nvPr>
        </p:nvSpPr>
        <p:spPr>
          <a:xfrm>
            <a:off x="930275" y="750888"/>
            <a:ext cx="4935538" cy="3702050"/>
          </a:xfrm>
          <a:solidFill>
            <a:srgbClr val="FFFFFF"/>
          </a:solidFill>
          <a:ln>
            <a:solidFill>
              <a:srgbClr val="000000"/>
            </a:solidFill>
            <a:miter lim="800000"/>
          </a:ln>
        </p:spPr>
      </p:sp>
      <p:sp>
        <p:nvSpPr>
          <p:cNvPr id="50180" name="Rectangle 2"/>
          <p:cNvSpPr>
            <a:spLocks noGrp="1" noChangeArrowheads="1"/>
          </p:cNvSpPr>
          <p:nvPr>
            <p:ph type="body" idx="1"/>
          </p:nvPr>
        </p:nvSpPr>
        <p:spPr>
          <a:xfrm>
            <a:off x="679450" y="4689475"/>
            <a:ext cx="5438775" cy="4445000"/>
          </a:xfrm>
          <a:noFill/>
          <a:ln/>
        </p:spPr>
        <p:txBody>
          <a:bodyPr wrap="none" lIns="83521" tIns="41761" rIns="83521" bIns="41761" anchor="ctr"/>
          <a:lstStyle/>
          <a:p>
            <a:endParaRPr lang="el-G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6"/>
          <p:cNvSpPr>
            <a:spLocks noGrp="1" noChangeArrowheads="1"/>
          </p:cNvSpPr>
          <p:nvPr>
            <p:ph type="sldNum" sz="quarter"/>
          </p:nvPr>
        </p:nvSpPr>
        <p:spPr>
          <a:noFill/>
          <a:ln/>
        </p:spPr>
        <p:txBody>
          <a:bodyPr/>
          <a:lstStyle/>
          <a:p>
            <a:pPr>
              <a:tabLst>
                <a:tab pos="417513" algn="l"/>
                <a:tab pos="835025" algn="l"/>
                <a:tab pos="1252538" algn="l"/>
                <a:tab pos="1670050" algn="l"/>
                <a:tab pos="2087563" algn="l"/>
                <a:tab pos="2505075" algn="l"/>
                <a:tab pos="2922588" algn="l"/>
              </a:tabLst>
            </a:pPr>
            <a:fld id="{F3AA6794-904B-42A7-B5DE-A002A2E16C51}" type="slidenum">
              <a:rPr lang="en-US" smtClean="0"/>
              <a:pPr>
                <a:tabLst>
                  <a:tab pos="417513" algn="l"/>
                  <a:tab pos="835025" algn="l"/>
                  <a:tab pos="1252538" algn="l"/>
                  <a:tab pos="1670050" algn="l"/>
                  <a:tab pos="2087563" algn="l"/>
                  <a:tab pos="2505075" algn="l"/>
                  <a:tab pos="2922588" algn="l"/>
                </a:tabLst>
              </a:pPr>
              <a:t>42</a:t>
            </a:fld>
            <a:endParaRPr lang="en-US"/>
          </a:p>
        </p:txBody>
      </p:sp>
      <p:sp>
        <p:nvSpPr>
          <p:cNvPr id="51203" name="Rectangle 1"/>
          <p:cNvSpPr>
            <a:spLocks noGrp="1" noRot="1" noChangeAspect="1" noChangeArrowheads="1" noTextEdit="1"/>
          </p:cNvSpPr>
          <p:nvPr>
            <p:ph type="sldImg"/>
          </p:nvPr>
        </p:nvSpPr>
        <p:spPr>
          <a:xfrm>
            <a:off x="930275" y="750888"/>
            <a:ext cx="4935538" cy="3702050"/>
          </a:xfrm>
          <a:solidFill>
            <a:srgbClr val="FFFFFF"/>
          </a:solidFill>
          <a:ln>
            <a:solidFill>
              <a:srgbClr val="000000"/>
            </a:solidFill>
            <a:miter lim="800000"/>
          </a:ln>
        </p:spPr>
      </p:sp>
      <p:sp>
        <p:nvSpPr>
          <p:cNvPr id="51204" name="Rectangle 2"/>
          <p:cNvSpPr>
            <a:spLocks noGrp="1" noChangeArrowheads="1"/>
          </p:cNvSpPr>
          <p:nvPr>
            <p:ph type="body" idx="1"/>
          </p:nvPr>
        </p:nvSpPr>
        <p:spPr>
          <a:xfrm>
            <a:off x="679450" y="4689475"/>
            <a:ext cx="5438775" cy="4445000"/>
          </a:xfrm>
          <a:noFill/>
          <a:ln/>
        </p:spPr>
        <p:txBody>
          <a:bodyPr wrap="none" lIns="83521" tIns="41761" rIns="83521" bIns="41761" anchor="ctr"/>
          <a:lstStyle/>
          <a:p>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6"/>
          <p:cNvSpPr>
            <a:spLocks noGrp="1" noChangeArrowheads="1"/>
          </p:cNvSpPr>
          <p:nvPr>
            <p:ph type="sldNum" sz="quarter"/>
          </p:nvPr>
        </p:nvSpPr>
        <p:spPr>
          <a:noFill/>
          <a:ln/>
        </p:spPr>
        <p:txBody>
          <a:bodyPr/>
          <a:lstStyle/>
          <a:p>
            <a:pPr>
              <a:tabLst>
                <a:tab pos="417513" algn="l"/>
                <a:tab pos="835025" algn="l"/>
                <a:tab pos="1252538" algn="l"/>
                <a:tab pos="1670050" algn="l"/>
                <a:tab pos="2087563" algn="l"/>
                <a:tab pos="2505075" algn="l"/>
                <a:tab pos="2922588" algn="l"/>
              </a:tabLst>
            </a:pPr>
            <a:fld id="{66DED939-769D-4F87-BC4B-490F9AEE11B5}" type="slidenum">
              <a:rPr lang="en-US" smtClean="0"/>
              <a:pPr>
                <a:tabLst>
                  <a:tab pos="417513" algn="l"/>
                  <a:tab pos="835025" algn="l"/>
                  <a:tab pos="1252538" algn="l"/>
                  <a:tab pos="1670050" algn="l"/>
                  <a:tab pos="2087563" algn="l"/>
                  <a:tab pos="2505075" algn="l"/>
                  <a:tab pos="2922588" algn="l"/>
                </a:tabLst>
              </a:pPr>
              <a:t>10</a:t>
            </a:fld>
            <a:endParaRPr lang="en-US"/>
          </a:p>
        </p:txBody>
      </p:sp>
      <p:sp>
        <p:nvSpPr>
          <p:cNvPr id="35843" name="Rectangle 1"/>
          <p:cNvSpPr>
            <a:spLocks noGrp="1" noRot="1" noChangeAspect="1" noChangeArrowheads="1" noTextEdit="1"/>
          </p:cNvSpPr>
          <p:nvPr>
            <p:ph type="sldImg"/>
          </p:nvPr>
        </p:nvSpPr>
        <p:spPr>
          <a:xfrm>
            <a:off x="930275" y="750888"/>
            <a:ext cx="4935538" cy="3702050"/>
          </a:xfrm>
          <a:solidFill>
            <a:srgbClr val="FFFFFF"/>
          </a:solidFill>
          <a:ln>
            <a:solidFill>
              <a:srgbClr val="000000"/>
            </a:solidFill>
            <a:miter lim="800000"/>
          </a:ln>
        </p:spPr>
      </p:sp>
      <p:sp>
        <p:nvSpPr>
          <p:cNvPr id="35844" name="Rectangle 2"/>
          <p:cNvSpPr>
            <a:spLocks noGrp="1" noChangeArrowheads="1"/>
          </p:cNvSpPr>
          <p:nvPr>
            <p:ph type="body" idx="1"/>
          </p:nvPr>
        </p:nvSpPr>
        <p:spPr>
          <a:xfrm>
            <a:off x="679450" y="4689475"/>
            <a:ext cx="5438775" cy="4445000"/>
          </a:xfrm>
          <a:noFill/>
          <a:ln/>
        </p:spPr>
        <p:txBody>
          <a:bodyPr wrap="none" lIns="83521" tIns="41761" rIns="83521" bIns="41761" anchor="ctr"/>
          <a:lstStyle/>
          <a:p>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6"/>
          <p:cNvSpPr>
            <a:spLocks noGrp="1" noChangeArrowheads="1"/>
          </p:cNvSpPr>
          <p:nvPr>
            <p:ph type="sldNum" sz="quarter"/>
          </p:nvPr>
        </p:nvSpPr>
        <p:spPr>
          <a:noFill/>
          <a:ln/>
        </p:spPr>
        <p:txBody>
          <a:bodyPr/>
          <a:lstStyle/>
          <a:p>
            <a:pPr>
              <a:tabLst>
                <a:tab pos="417513" algn="l"/>
                <a:tab pos="835025" algn="l"/>
                <a:tab pos="1252538" algn="l"/>
                <a:tab pos="1670050" algn="l"/>
                <a:tab pos="2087563" algn="l"/>
                <a:tab pos="2505075" algn="l"/>
                <a:tab pos="2922588" algn="l"/>
              </a:tabLst>
            </a:pPr>
            <a:fld id="{A42A7B6D-A8E3-49CD-815A-B4E40549029E}" type="slidenum">
              <a:rPr lang="en-US" smtClean="0"/>
              <a:pPr>
                <a:tabLst>
                  <a:tab pos="417513" algn="l"/>
                  <a:tab pos="835025" algn="l"/>
                  <a:tab pos="1252538" algn="l"/>
                  <a:tab pos="1670050" algn="l"/>
                  <a:tab pos="2087563" algn="l"/>
                  <a:tab pos="2505075" algn="l"/>
                  <a:tab pos="2922588" algn="l"/>
                </a:tabLst>
              </a:pPr>
              <a:t>11</a:t>
            </a:fld>
            <a:endParaRPr lang="en-US"/>
          </a:p>
        </p:txBody>
      </p:sp>
      <p:sp>
        <p:nvSpPr>
          <p:cNvPr id="36867" name="Rectangle 1"/>
          <p:cNvSpPr>
            <a:spLocks noGrp="1" noRot="1" noChangeAspect="1" noChangeArrowheads="1" noTextEdit="1"/>
          </p:cNvSpPr>
          <p:nvPr>
            <p:ph type="sldImg"/>
          </p:nvPr>
        </p:nvSpPr>
        <p:spPr>
          <a:xfrm>
            <a:off x="930275" y="750888"/>
            <a:ext cx="4935538" cy="3702050"/>
          </a:xfrm>
          <a:solidFill>
            <a:srgbClr val="FFFFFF"/>
          </a:solidFill>
          <a:ln>
            <a:solidFill>
              <a:srgbClr val="000000"/>
            </a:solidFill>
            <a:miter lim="800000"/>
          </a:ln>
        </p:spPr>
      </p:sp>
      <p:sp>
        <p:nvSpPr>
          <p:cNvPr id="36868" name="Rectangle 2"/>
          <p:cNvSpPr>
            <a:spLocks noGrp="1" noChangeArrowheads="1"/>
          </p:cNvSpPr>
          <p:nvPr>
            <p:ph type="body" idx="1"/>
          </p:nvPr>
        </p:nvSpPr>
        <p:spPr>
          <a:xfrm>
            <a:off x="679450" y="4689475"/>
            <a:ext cx="5438775" cy="4445000"/>
          </a:xfrm>
          <a:noFill/>
          <a:ln/>
        </p:spPr>
        <p:txBody>
          <a:bodyPr wrap="none" lIns="83521" tIns="41761" rIns="83521" bIns="41761" anchor="ctr"/>
          <a:lstStyle/>
          <a:p>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6"/>
          <p:cNvSpPr>
            <a:spLocks noGrp="1" noChangeArrowheads="1"/>
          </p:cNvSpPr>
          <p:nvPr>
            <p:ph type="sldNum" sz="quarter"/>
          </p:nvPr>
        </p:nvSpPr>
        <p:spPr>
          <a:noFill/>
          <a:ln/>
        </p:spPr>
        <p:txBody>
          <a:bodyPr/>
          <a:lstStyle/>
          <a:p>
            <a:pPr>
              <a:tabLst>
                <a:tab pos="417513" algn="l"/>
                <a:tab pos="835025" algn="l"/>
                <a:tab pos="1252538" algn="l"/>
                <a:tab pos="1670050" algn="l"/>
                <a:tab pos="2087563" algn="l"/>
                <a:tab pos="2505075" algn="l"/>
                <a:tab pos="2922588" algn="l"/>
              </a:tabLst>
            </a:pPr>
            <a:fld id="{4FCD9E89-23F2-47DE-8D36-7954F04B8B5E}" type="slidenum">
              <a:rPr lang="en-US" smtClean="0"/>
              <a:pPr>
                <a:tabLst>
                  <a:tab pos="417513" algn="l"/>
                  <a:tab pos="835025" algn="l"/>
                  <a:tab pos="1252538" algn="l"/>
                  <a:tab pos="1670050" algn="l"/>
                  <a:tab pos="2087563" algn="l"/>
                  <a:tab pos="2505075" algn="l"/>
                  <a:tab pos="2922588" algn="l"/>
                </a:tabLst>
              </a:pPr>
              <a:t>12</a:t>
            </a:fld>
            <a:endParaRPr lang="en-US"/>
          </a:p>
        </p:txBody>
      </p:sp>
      <p:sp>
        <p:nvSpPr>
          <p:cNvPr id="37891" name="Rectangle 1"/>
          <p:cNvSpPr>
            <a:spLocks noGrp="1" noRot="1" noChangeAspect="1" noChangeArrowheads="1" noTextEdit="1"/>
          </p:cNvSpPr>
          <p:nvPr>
            <p:ph type="sldImg"/>
          </p:nvPr>
        </p:nvSpPr>
        <p:spPr>
          <a:xfrm>
            <a:off x="930275" y="750888"/>
            <a:ext cx="4935538" cy="3702050"/>
          </a:xfrm>
          <a:solidFill>
            <a:srgbClr val="FFFFFF"/>
          </a:solidFill>
          <a:ln>
            <a:solidFill>
              <a:srgbClr val="000000"/>
            </a:solidFill>
            <a:miter lim="800000"/>
          </a:ln>
        </p:spPr>
      </p:sp>
      <p:sp>
        <p:nvSpPr>
          <p:cNvPr id="37892" name="Rectangle 2"/>
          <p:cNvSpPr>
            <a:spLocks noGrp="1" noChangeArrowheads="1"/>
          </p:cNvSpPr>
          <p:nvPr>
            <p:ph type="body" idx="1"/>
          </p:nvPr>
        </p:nvSpPr>
        <p:spPr>
          <a:xfrm>
            <a:off x="679450" y="4689475"/>
            <a:ext cx="5438775" cy="4445000"/>
          </a:xfrm>
          <a:noFill/>
          <a:ln/>
        </p:spPr>
        <p:txBody>
          <a:bodyPr wrap="none" lIns="83521" tIns="41761" rIns="83521" bIns="41761" anchor="ctr"/>
          <a:lstStyle/>
          <a:p>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6"/>
          <p:cNvSpPr>
            <a:spLocks noGrp="1" noChangeArrowheads="1"/>
          </p:cNvSpPr>
          <p:nvPr>
            <p:ph type="sldNum" sz="quarter"/>
          </p:nvPr>
        </p:nvSpPr>
        <p:spPr>
          <a:noFill/>
          <a:ln/>
        </p:spPr>
        <p:txBody>
          <a:bodyPr/>
          <a:lstStyle/>
          <a:p>
            <a:pPr>
              <a:tabLst>
                <a:tab pos="417513" algn="l"/>
                <a:tab pos="835025" algn="l"/>
                <a:tab pos="1252538" algn="l"/>
                <a:tab pos="1670050" algn="l"/>
                <a:tab pos="2087563" algn="l"/>
                <a:tab pos="2505075" algn="l"/>
                <a:tab pos="2922588" algn="l"/>
              </a:tabLst>
            </a:pPr>
            <a:fld id="{AE7E6721-8EDE-4D17-8AA2-97F941F63E33}" type="slidenum">
              <a:rPr lang="en-US" smtClean="0"/>
              <a:pPr>
                <a:tabLst>
                  <a:tab pos="417513" algn="l"/>
                  <a:tab pos="835025" algn="l"/>
                  <a:tab pos="1252538" algn="l"/>
                  <a:tab pos="1670050" algn="l"/>
                  <a:tab pos="2087563" algn="l"/>
                  <a:tab pos="2505075" algn="l"/>
                  <a:tab pos="2922588" algn="l"/>
                </a:tabLst>
              </a:pPr>
              <a:t>13</a:t>
            </a:fld>
            <a:endParaRPr lang="en-US"/>
          </a:p>
        </p:txBody>
      </p:sp>
      <p:sp>
        <p:nvSpPr>
          <p:cNvPr id="38915" name="Rectangle 1"/>
          <p:cNvSpPr>
            <a:spLocks noGrp="1" noRot="1" noChangeAspect="1" noChangeArrowheads="1" noTextEdit="1"/>
          </p:cNvSpPr>
          <p:nvPr>
            <p:ph type="sldImg"/>
          </p:nvPr>
        </p:nvSpPr>
        <p:spPr>
          <a:xfrm>
            <a:off x="930275" y="750888"/>
            <a:ext cx="4935538" cy="3702050"/>
          </a:xfrm>
          <a:solidFill>
            <a:srgbClr val="FFFFFF"/>
          </a:solidFill>
          <a:ln>
            <a:solidFill>
              <a:srgbClr val="000000"/>
            </a:solidFill>
            <a:miter lim="800000"/>
          </a:ln>
        </p:spPr>
      </p:sp>
      <p:sp>
        <p:nvSpPr>
          <p:cNvPr id="38916" name="Rectangle 2"/>
          <p:cNvSpPr>
            <a:spLocks noGrp="1" noChangeArrowheads="1"/>
          </p:cNvSpPr>
          <p:nvPr>
            <p:ph type="body" idx="1"/>
          </p:nvPr>
        </p:nvSpPr>
        <p:spPr>
          <a:xfrm>
            <a:off x="679450" y="4689475"/>
            <a:ext cx="5438775" cy="4445000"/>
          </a:xfrm>
          <a:noFill/>
          <a:ln/>
        </p:spPr>
        <p:txBody>
          <a:bodyPr wrap="none" lIns="83521" tIns="41761" rIns="83521" bIns="41761" anchor="ctr"/>
          <a:lstStyle/>
          <a:p>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6"/>
          <p:cNvSpPr>
            <a:spLocks noGrp="1" noChangeArrowheads="1"/>
          </p:cNvSpPr>
          <p:nvPr>
            <p:ph type="sldNum" sz="quarter"/>
          </p:nvPr>
        </p:nvSpPr>
        <p:spPr>
          <a:noFill/>
          <a:ln/>
        </p:spPr>
        <p:txBody>
          <a:bodyPr/>
          <a:lstStyle/>
          <a:p>
            <a:pPr>
              <a:tabLst>
                <a:tab pos="417513" algn="l"/>
                <a:tab pos="835025" algn="l"/>
                <a:tab pos="1252538" algn="l"/>
                <a:tab pos="1670050" algn="l"/>
                <a:tab pos="2087563" algn="l"/>
                <a:tab pos="2505075" algn="l"/>
                <a:tab pos="2922588" algn="l"/>
              </a:tabLst>
            </a:pPr>
            <a:fld id="{CB8C433F-3689-4C5B-81E6-C4F7304042CD}" type="slidenum">
              <a:rPr lang="en-US" smtClean="0"/>
              <a:pPr>
                <a:tabLst>
                  <a:tab pos="417513" algn="l"/>
                  <a:tab pos="835025" algn="l"/>
                  <a:tab pos="1252538" algn="l"/>
                  <a:tab pos="1670050" algn="l"/>
                  <a:tab pos="2087563" algn="l"/>
                  <a:tab pos="2505075" algn="l"/>
                  <a:tab pos="2922588" algn="l"/>
                </a:tabLst>
              </a:pPr>
              <a:t>15</a:t>
            </a:fld>
            <a:endParaRPr lang="en-US"/>
          </a:p>
        </p:txBody>
      </p:sp>
      <p:sp>
        <p:nvSpPr>
          <p:cNvPr id="39939" name="Rectangle 1"/>
          <p:cNvSpPr>
            <a:spLocks noGrp="1" noRot="1" noChangeAspect="1" noChangeArrowheads="1" noTextEdit="1"/>
          </p:cNvSpPr>
          <p:nvPr>
            <p:ph type="sldImg"/>
          </p:nvPr>
        </p:nvSpPr>
        <p:spPr>
          <a:xfrm>
            <a:off x="930275" y="750888"/>
            <a:ext cx="4935538" cy="3702050"/>
          </a:xfrm>
          <a:solidFill>
            <a:srgbClr val="FFFFFF"/>
          </a:solidFill>
          <a:ln>
            <a:solidFill>
              <a:srgbClr val="000000"/>
            </a:solidFill>
            <a:miter lim="800000"/>
          </a:ln>
        </p:spPr>
      </p:sp>
      <p:sp>
        <p:nvSpPr>
          <p:cNvPr id="39940" name="Rectangle 2"/>
          <p:cNvSpPr>
            <a:spLocks noGrp="1" noChangeArrowheads="1"/>
          </p:cNvSpPr>
          <p:nvPr>
            <p:ph type="body" idx="1"/>
          </p:nvPr>
        </p:nvSpPr>
        <p:spPr>
          <a:xfrm>
            <a:off x="679450" y="4689475"/>
            <a:ext cx="5438775" cy="4445000"/>
          </a:xfrm>
          <a:noFill/>
          <a:ln/>
        </p:spPr>
        <p:txBody>
          <a:bodyPr wrap="none" lIns="83521" tIns="41761" rIns="83521" bIns="41761" anchor="ctr"/>
          <a:lstStyle/>
          <a:p>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6"/>
          <p:cNvSpPr>
            <a:spLocks noGrp="1" noChangeArrowheads="1"/>
          </p:cNvSpPr>
          <p:nvPr>
            <p:ph type="sldNum" sz="quarter"/>
          </p:nvPr>
        </p:nvSpPr>
        <p:spPr>
          <a:noFill/>
          <a:ln/>
        </p:spPr>
        <p:txBody>
          <a:bodyPr/>
          <a:lstStyle/>
          <a:p>
            <a:pPr>
              <a:tabLst>
                <a:tab pos="417513" algn="l"/>
                <a:tab pos="835025" algn="l"/>
                <a:tab pos="1252538" algn="l"/>
                <a:tab pos="1670050" algn="l"/>
                <a:tab pos="2087563" algn="l"/>
                <a:tab pos="2505075" algn="l"/>
                <a:tab pos="2922588" algn="l"/>
              </a:tabLst>
            </a:pPr>
            <a:fld id="{5FCF6056-43AF-4363-8364-AC7E91307B46}" type="slidenum">
              <a:rPr lang="en-US" smtClean="0"/>
              <a:pPr>
                <a:tabLst>
                  <a:tab pos="417513" algn="l"/>
                  <a:tab pos="835025" algn="l"/>
                  <a:tab pos="1252538" algn="l"/>
                  <a:tab pos="1670050" algn="l"/>
                  <a:tab pos="2087563" algn="l"/>
                  <a:tab pos="2505075" algn="l"/>
                  <a:tab pos="2922588" algn="l"/>
                </a:tabLst>
              </a:pPr>
              <a:t>16</a:t>
            </a:fld>
            <a:endParaRPr lang="en-US"/>
          </a:p>
        </p:txBody>
      </p:sp>
      <p:sp>
        <p:nvSpPr>
          <p:cNvPr id="40963" name="Rectangle 1"/>
          <p:cNvSpPr>
            <a:spLocks noGrp="1" noRot="1" noChangeAspect="1" noChangeArrowheads="1" noTextEdit="1"/>
          </p:cNvSpPr>
          <p:nvPr>
            <p:ph type="sldImg"/>
          </p:nvPr>
        </p:nvSpPr>
        <p:spPr>
          <a:xfrm>
            <a:off x="930275" y="750888"/>
            <a:ext cx="4935538" cy="3702050"/>
          </a:xfrm>
          <a:solidFill>
            <a:srgbClr val="FFFFFF"/>
          </a:solidFill>
          <a:ln>
            <a:solidFill>
              <a:srgbClr val="000000"/>
            </a:solidFill>
            <a:miter lim="800000"/>
          </a:ln>
        </p:spPr>
      </p:sp>
      <p:sp>
        <p:nvSpPr>
          <p:cNvPr id="40964" name="Rectangle 2"/>
          <p:cNvSpPr>
            <a:spLocks noGrp="1" noChangeArrowheads="1"/>
          </p:cNvSpPr>
          <p:nvPr>
            <p:ph type="body" idx="1"/>
          </p:nvPr>
        </p:nvSpPr>
        <p:spPr>
          <a:xfrm>
            <a:off x="679450" y="4689475"/>
            <a:ext cx="5438775" cy="4445000"/>
          </a:xfrm>
          <a:noFill/>
          <a:ln/>
        </p:spPr>
        <p:txBody>
          <a:bodyPr wrap="none" lIns="83521" tIns="41761" rIns="83521" bIns="41761" anchor="ctr"/>
          <a:lstStyle/>
          <a:p>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6"/>
          <p:cNvSpPr>
            <a:spLocks noGrp="1" noChangeArrowheads="1"/>
          </p:cNvSpPr>
          <p:nvPr>
            <p:ph type="sldNum" sz="quarter"/>
          </p:nvPr>
        </p:nvSpPr>
        <p:spPr>
          <a:noFill/>
          <a:ln/>
        </p:spPr>
        <p:txBody>
          <a:bodyPr/>
          <a:lstStyle/>
          <a:p>
            <a:pPr>
              <a:tabLst>
                <a:tab pos="417513" algn="l"/>
                <a:tab pos="835025" algn="l"/>
                <a:tab pos="1252538" algn="l"/>
                <a:tab pos="1670050" algn="l"/>
                <a:tab pos="2087563" algn="l"/>
                <a:tab pos="2505075" algn="l"/>
                <a:tab pos="2922588" algn="l"/>
              </a:tabLst>
            </a:pPr>
            <a:fld id="{484313C0-846B-48B0-AB62-955C536F26B0}" type="slidenum">
              <a:rPr lang="en-US" smtClean="0"/>
              <a:pPr>
                <a:tabLst>
                  <a:tab pos="417513" algn="l"/>
                  <a:tab pos="835025" algn="l"/>
                  <a:tab pos="1252538" algn="l"/>
                  <a:tab pos="1670050" algn="l"/>
                  <a:tab pos="2087563" algn="l"/>
                  <a:tab pos="2505075" algn="l"/>
                  <a:tab pos="2922588" algn="l"/>
                </a:tabLst>
              </a:pPr>
              <a:t>17</a:t>
            </a:fld>
            <a:endParaRPr lang="en-US"/>
          </a:p>
        </p:txBody>
      </p:sp>
      <p:sp>
        <p:nvSpPr>
          <p:cNvPr id="41987" name="Rectangle 1"/>
          <p:cNvSpPr>
            <a:spLocks noGrp="1" noRot="1" noChangeAspect="1" noChangeArrowheads="1" noTextEdit="1"/>
          </p:cNvSpPr>
          <p:nvPr>
            <p:ph type="sldImg"/>
          </p:nvPr>
        </p:nvSpPr>
        <p:spPr>
          <a:xfrm>
            <a:off x="930275" y="750888"/>
            <a:ext cx="4935538" cy="3702050"/>
          </a:xfrm>
          <a:solidFill>
            <a:srgbClr val="FFFFFF"/>
          </a:solidFill>
          <a:ln>
            <a:solidFill>
              <a:srgbClr val="000000"/>
            </a:solidFill>
            <a:miter lim="800000"/>
          </a:ln>
        </p:spPr>
      </p:sp>
      <p:sp>
        <p:nvSpPr>
          <p:cNvPr id="41988" name="Rectangle 2"/>
          <p:cNvSpPr>
            <a:spLocks noGrp="1" noChangeArrowheads="1"/>
          </p:cNvSpPr>
          <p:nvPr>
            <p:ph type="body" idx="1"/>
          </p:nvPr>
        </p:nvSpPr>
        <p:spPr>
          <a:xfrm>
            <a:off x="679450" y="4689475"/>
            <a:ext cx="5438775" cy="4445000"/>
          </a:xfrm>
          <a:noFill/>
          <a:ln/>
        </p:spPr>
        <p:txBody>
          <a:bodyPr wrap="none" lIns="83521" tIns="41761" rIns="83521" bIns="41761" anchor="ctr"/>
          <a:lstStyle/>
          <a:p>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10" name="9 - Ορθογώνιο τρίγωνο"/>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Τίτλος"/>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l-GR"/>
              <a:t>Kλικ για επεξεργασία του τίτλου</a:t>
            </a:r>
            <a:endParaRPr kumimoji="0" lang="en-US"/>
          </a:p>
        </p:txBody>
      </p:sp>
      <p:sp>
        <p:nvSpPr>
          <p:cNvPr id="17" name="16 - Υπότιτλος"/>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a:t>Κάντε κλικ για να επεξεργαστείτε τον υπότιτλο του υποδείγματος</a:t>
            </a:r>
            <a:endParaRPr kumimoji="0" lang="en-US"/>
          </a:p>
        </p:txBody>
      </p:sp>
      <p:grpSp>
        <p:nvGrpSpPr>
          <p:cNvPr id="2" name="1 - Ομάδα"/>
          <p:cNvGrpSpPr/>
          <p:nvPr/>
        </p:nvGrpSpPr>
        <p:grpSpPr>
          <a:xfrm>
            <a:off x="-3765" y="4953000"/>
            <a:ext cx="9147765" cy="1912088"/>
            <a:chOff x="-3765" y="4832896"/>
            <a:chExt cx="9147765" cy="2032192"/>
          </a:xfrm>
        </p:grpSpPr>
        <p:sp>
          <p:nvSpPr>
            <p:cNvPr id="7" name="6 - Ελεύθερη σχεδίαση"/>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 Ελεύθερη σχεδίαση"/>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 Ελεύθερη σχεδίαση"/>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11 - Ευθεία γραμμή σύνδεσης"/>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 Θέση ημερομηνίας"/>
          <p:cNvSpPr>
            <a:spLocks noGrp="1"/>
          </p:cNvSpPr>
          <p:nvPr>
            <p:ph type="dt" sz="half" idx="10"/>
          </p:nvPr>
        </p:nvSpPr>
        <p:spPr/>
        <p:txBody>
          <a:bodyPr/>
          <a:lstStyle>
            <a:lvl1pPr>
              <a:defRPr>
                <a:solidFill>
                  <a:srgbClr val="FFFFFF"/>
                </a:solidFill>
              </a:defRPr>
            </a:lvl1pPr>
            <a:extLst/>
          </a:lstStyle>
          <a:p>
            <a:pPr>
              <a:defRPr/>
            </a:pPr>
            <a:fld id="{85A23CFF-475F-4DB8-A652-87C6C378AC44}" type="datetime1">
              <a:rPr lang="en-US" smtClean="0"/>
              <a:pPr>
                <a:defRPr/>
              </a:pPr>
              <a:t>10/5/2023</a:t>
            </a:fld>
            <a:endParaRPr lang="en-US"/>
          </a:p>
        </p:txBody>
      </p:sp>
      <p:sp>
        <p:nvSpPr>
          <p:cNvPr id="19" name="18 - Θέση υποσέλιδου"/>
          <p:cNvSpPr>
            <a:spLocks noGrp="1"/>
          </p:cNvSpPr>
          <p:nvPr>
            <p:ph type="ftr" sz="quarter" idx="11"/>
          </p:nvPr>
        </p:nvSpPr>
        <p:spPr/>
        <p:txBody>
          <a:bodyPr/>
          <a:lstStyle>
            <a:lvl1pPr>
              <a:defRPr>
                <a:solidFill>
                  <a:schemeClr val="accent1">
                    <a:tint val="20000"/>
                  </a:schemeClr>
                </a:solidFill>
              </a:defRPr>
            </a:lvl1pPr>
            <a:extLst/>
          </a:lstStyle>
          <a:p>
            <a:endParaRPr lang="el-GR"/>
          </a:p>
        </p:txBody>
      </p:sp>
      <p:sp>
        <p:nvSpPr>
          <p:cNvPr id="27" name="26 - Θέση αριθμού διαφάνειας"/>
          <p:cNvSpPr>
            <a:spLocks noGrp="1"/>
          </p:cNvSpPr>
          <p:nvPr>
            <p:ph type="sldNum" sz="quarter" idx="12"/>
          </p:nvPr>
        </p:nvSpPr>
        <p:spPr/>
        <p:txBody>
          <a:bodyPr/>
          <a:lstStyle>
            <a:lvl1pPr>
              <a:defRPr>
                <a:solidFill>
                  <a:srgbClr val="FFFFFF"/>
                </a:solidFill>
              </a:defRPr>
            </a:lvl1pPr>
            <a:extLst/>
          </a:lstStyle>
          <a:p>
            <a:pPr>
              <a:defRPr/>
            </a:pPr>
            <a:fld id="{D60EBB17-EA5B-4BCC-9F38-A5A04173F6CF}"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1481329"/>
            <a:ext cx="8229600" cy="4386071"/>
          </a:xfrm>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pPr>
              <a:defRPr/>
            </a:pPr>
            <a:fld id="{068013AA-E933-4701-A7D6-B5B343DFF45D}" type="datetime1">
              <a:rPr lang="en-US" smtClean="0"/>
              <a:pPr>
                <a:defRPr/>
              </a:pPr>
              <a:t>10/5/2023</a:t>
            </a:fld>
            <a:endParaRPr lang="en-US"/>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pPr>
              <a:defRPr/>
            </a:pPr>
            <a:fld id="{A42854E9-4D87-4AA5-A85E-8A23F7CF32DB}"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44013" y="274640"/>
            <a:ext cx="1777470" cy="5592761"/>
          </a:xfrm>
        </p:spPr>
        <p:txBody>
          <a:bodyPr vert="eaVert"/>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41"/>
            <a:ext cx="6324600" cy="5592760"/>
          </a:xfrm>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pPr>
              <a:defRPr/>
            </a:pPr>
            <a:fld id="{19FC939A-D809-4D18-8FE7-0A4915C4AFEE}" type="datetime1">
              <a:rPr lang="en-US" smtClean="0"/>
              <a:pPr>
                <a:defRPr/>
              </a:pPr>
              <a:t>10/5/2023</a:t>
            </a:fld>
            <a:endParaRPr lang="en-US"/>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pPr>
              <a:defRPr/>
            </a:pPr>
            <a:fld id="{70F9226D-DEC6-45F7-99C0-1A777D13048D}"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8" name="7 - Τίτλος"/>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l-GR"/>
              <a:t>Kλικ για επεξεργασία του τίτλου</a:t>
            </a:r>
            <a:endParaRPr kumimoji="0" lang="en-US"/>
          </a:p>
        </p:txBody>
      </p:sp>
      <p:sp>
        <p:nvSpPr>
          <p:cNvPr id="9" name="8 - Υπότιτλος"/>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6400800" y="6355080"/>
            <a:ext cx="2286000" cy="365760"/>
          </a:xfrm>
        </p:spPr>
        <p:txBody>
          <a:bodyPr/>
          <a:lstStyle>
            <a:lvl1pPr>
              <a:defRPr sz="1400"/>
            </a:lvl1pPr>
          </a:lstStyle>
          <a:p>
            <a:pPr>
              <a:defRPr/>
            </a:pPr>
            <a:fld id="{62074165-A1D6-43CF-B6A9-9956FE390907}" type="datetime1">
              <a:rPr lang="en-US" smtClean="0"/>
              <a:pPr>
                <a:defRPr/>
              </a:pPr>
              <a:t>10/5/2023</a:t>
            </a:fld>
            <a:endParaRPr lang="en-US"/>
          </a:p>
        </p:txBody>
      </p:sp>
      <p:sp>
        <p:nvSpPr>
          <p:cNvPr id="17" name="16 - Θέση υποσέλιδου"/>
          <p:cNvSpPr>
            <a:spLocks noGrp="1"/>
          </p:cNvSpPr>
          <p:nvPr>
            <p:ph type="ftr" sz="quarter" idx="11"/>
          </p:nvPr>
        </p:nvSpPr>
        <p:spPr>
          <a:xfrm>
            <a:off x="2898648" y="6355080"/>
            <a:ext cx="3474720" cy="365760"/>
          </a:xfrm>
        </p:spPr>
        <p:txBody>
          <a:bodyPr/>
          <a:lstStyle/>
          <a:p>
            <a:endParaRPr kumimoji="0" lang="en-US" dirty="0"/>
          </a:p>
        </p:txBody>
      </p:sp>
      <p:sp>
        <p:nvSpPr>
          <p:cNvPr id="29" name="28 - Θέση αριθμού διαφάνειας"/>
          <p:cNvSpPr>
            <a:spLocks noGrp="1"/>
          </p:cNvSpPr>
          <p:nvPr>
            <p:ph type="sldNum" sz="quarter" idx="12"/>
          </p:nvPr>
        </p:nvSpPr>
        <p:spPr>
          <a:xfrm>
            <a:off x="1216152" y="6355080"/>
            <a:ext cx="1219200" cy="365760"/>
          </a:xfrm>
        </p:spPr>
        <p:txBody>
          <a:bodyPr/>
          <a:lstStyle/>
          <a:p>
            <a:pPr>
              <a:defRPr/>
            </a:pPr>
            <a:fld id="{8BB99980-ACB6-4779-BA23-52FC233D0773}" type="slidenum">
              <a:rPr lang="en-US" smtClean="0"/>
              <a:pPr>
                <a:defRPr/>
              </a:pPr>
              <a:t>‹#›</a:t>
            </a:fld>
            <a:endParaRPr lang="en-US"/>
          </a:p>
        </p:txBody>
      </p:sp>
      <p:sp>
        <p:nvSpPr>
          <p:cNvPr id="21" name="20 - Ορθογώνιο"/>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32 - Ορθογώνιο"/>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21 - Ορθογώνιο"/>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 Ορθογώνιο"/>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pPr>
              <a:defRPr/>
            </a:pPr>
            <a:fld id="{5FA4E76A-03D0-479C-B9F1-B315C972208E}" type="datetime1">
              <a:rPr lang="en-US" smtClean="0"/>
              <a:pPr>
                <a:defRPr/>
              </a:pPr>
              <a:t>10/5/2023</a:t>
            </a:fld>
            <a:endParaRPr lang="en-US"/>
          </a:p>
        </p:txBody>
      </p:sp>
      <p:sp>
        <p:nvSpPr>
          <p:cNvPr id="5" name="4 - Θέση υποσέλιδου"/>
          <p:cNvSpPr>
            <a:spLocks noGrp="1"/>
          </p:cNvSpPr>
          <p:nvPr>
            <p:ph type="ftr" sz="quarter" idx="11"/>
          </p:nvPr>
        </p:nvSpPr>
        <p:spPr/>
        <p:txBody>
          <a:bodyPr/>
          <a:lstStyle/>
          <a:p>
            <a:endParaRPr kumimoji="0" lang="en-US"/>
          </a:p>
        </p:txBody>
      </p:sp>
      <p:sp>
        <p:nvSpPr>
          <p:cNvPr id="6" name="5 - Θέση αριθμού διαφάνειας"/>
          <p:cNvSpPr>
            <a:spLocks noGrp="1"/>
          </p:cNvSpPr>
          <p:nvPr>
            <p:ph type="sldNum" sz="quarter" idx="12"/>
          </p:nvPr>
        </p:nvSpPr>
        <p:spPr/>
        <p:txBody>
          <a:bodyPr/>
          <a:lstStyle/>
          <a:p>
            <a:pPr>
              <a:defRPr/>
            </a:pPr>
            <a:fld id="{048C63FE-FF42-4670-B441-69F630DA2586}" type="slidenum">
              <a:rPr lang="en-US" smtClean="0"/>
              <a:pPr>
                <a:defRPr/>
              </a:pPr>
              <a:t>‹#›</a:t>
            </a:fld>
            <a:endParaRPr lang="en-US"/>
          </a:p>
        </p:txBody>
      </p:sp>
      <p:sp>
        <p:nvSpPr>
          <p:cNvPr id="8" name="7 - Θέση περιεχομένου"/>
          <p:cNvSpPr>
            <a:spLocks noGrp="1"/>
          </p:cNvSpPr>
          <p:nvPr>
            <p:ph sz="quarter" idx="1"/>
          </p:nvPr>
        </p:nvSpPr>
        <p:spPr>
          <a:xfrm>
            <a:off x="457200" y="1219200"/>
            <a:ext cx="8229600" cy="4937760"/>
          </a:xfrm>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l-GR"/>
              <a:t>Kλικ για επεξεργασία του τίτλου</a:t>
            </a:r>
            <a:endParaRPr kumimoji="0" lang="en-US"/>
          </a:p>
        </p:txBody>
      </p:sp>
      <p:sp>
        <p:nvSpPr>
          <p:cNvPr id="3" name="2 - Θέση κειμένου"/>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a:t>Kλικ για επεξεργασία των στυλ του υποδείγματος</a:t>
            </a:r>
          </a:p>
        </p:txBody>
      </p:sp>
      <p:sp>
        <p:nvSpPr>
          <p:cNvPr id="4" name="3 - Θέση ημερομηνίας"/>
          <p:cNvSpPr>
            <a:spLocks noGrp="1"/>
          </p:cNvSpPr>
          <p:nvPr>
            <p:ph type="dt" sz="half" idx="10"/>
          </p:nvPr>
        </p:nvSpPr>
        <p:spPr>
          <a:xfrm>
            <a:off x="6400800" y="6355080"/>
            <a:ext cx="2286000" cy="365760"/>
          </a:xfrm>
        </p:spPr>
        <p:txBody>
          <a:bodyPr/>
          <a:lstStyle/>
          <a:p>
            <a:pPr>
              <a:defRPr/>
            </a:pPr>
            <a:fld id="{A037F456-0F2D-4980-916B-2159EDC0EEB7}" type="datetime1">
              <a:rPr lang="en-US" smtClean="0"/>
              <a:pPr>
                <a:defRPr/>
              </a:pPr>
              <a:t>10/5/2023</a:t>
            </a:fld>
            <a:endParaRPr lang="en-US"/>
          </a:p>
        </p:txBody>
      </p:sp>
      <p:sp>
        <p:nvSpPr>
          <p:cNvPr id="5" name="4 - Θέση υποσέλιδου"/>
          <p:cNvSpPr>
            <a:spLocks noGrp="1"/>
          </p:cNvSpPr>
          <p:nvPr>
            <p:ph type="ftr" sz="quarter" idx="11"/>
          </p:nvPr>
        </p:nvSpPr>
        <p:spPr>
          <a:xfrm>
            <a:off x="2898648" y="6355080"/>
            <a:ext cx="3474720" cy="365760"/>
          </a:xfrm>
        </p:spPr>
        <p:txBody>
          <a:bodyPr/>
          <a:lstStyle/>
          <a:p>
            <a:endParaRPr kumimoji="0" lang="en-US" dirty="0"/>
          </a:p>
        </p:txBody>
      </p:sp>
      <p:sp>
        <p:nvSpPr>
          <p:cNvPr id="6" name="5 - Θέση αριθμού διαφάνειας"/>
          <p:cNvSpPr>
            <a:spLocks noGrp="1"/>
          </p:cNvSpPr>
          <p:nvPr>
            <p:ph type="sldNum" sz="quarter" idx="12"/>
          </p:nvPr>
        </p:nvSpPr>
        <p:spPr>
          <a:xfrm>
            <a:off x="1069848" y="6355080"/>
            <a:ext cx="1520952" cy="365760"/>
          </a:xfrm>
        </p:spPr>
        <p:txBody>
          <a:bodyPr/>
          <a:lstStyle/>
          <a:p>
            <a:pPr>
              <a:defRPr/>
            </a:pPr>
            <a:fld id="{F4ED237C-94DC-4AE6-8986-50B2D27E0F5C}" type="slidenum">
              <a:rPr lang="en-US" smtClean="0"/>
              <a:pPr>
                <a:defRPr/>
              </a:pPr>
              <a:t>‹#›</a:t>
            </a:fld>
            <a:endParaRPr lang="en-US"/>
          </a:p>
        </p:txBody>
      </p:sp>
      <p:sp>
        <p:nvSpPr>
          <p:cNvPr id="7" name="6 - Ορθογώνιο"/>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Ορθογώνιο"/>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28600"/>
            <a:ext cx="8229600" cy="914400"/>
          </a:xfrm>
        </p:spPr>
        <p:txBody>
          <a:bodyPr/>
          <a:lstStyle/>
          <a:p>
            <a:r>
              <a:rPr kumimoji="0" lang="el-GR"/>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pPr>
              <a:defRPr/>
            </a:pPr>
            <a:fld id="{76EF840D-C8DB-4DB3-97B0-1C46CEC25CFF}" type="datetime1">
              <a:rPr lang="en-US" smtClean="0"/>
              <a:pPr>
                <a:defRPr/>
              </a:pPr>
              <a:t>10/5/2023</a:t>
            </a:fld>
            <a:endParaRPr lang="en-US"/>
          </a:p>
        </p:txBody>
      </p:sp>
      <p:sp>
        <p:nvSpPr>
          <p:cNvPr id="6" name="5 - Θέση υποσέλιδου"/>
          <p:cNvSpPr>
            <a:spLocks noGrp="1"/>
          </p:cNvSpPr>
          <p:nvPr>
            <p:ph type="ftr" sz="quarter" idx="11"/>
          </p:nvPr>
        </p:nvSpPr>
        <p:spPr/>
        <p:txBody>
          <a:bodyPr/>
          <a:lstStyle/>
          <a:p>
            <a:endParaRPr kumimoji="0" lang="en-US"/>
          </a:p>
        </p:txBody>
      </p:sp>
      <p:sp>
        <p:nvSpPr>
          <p:cNvPr id="7" name="6 - Θέση αριθμού διαφάνειας"/>
          <p:cNvSpPr>
            <a:spLocks noGrp="1"/>
          </p:cNvSpPr>
          <p:nvPr>
            <p:ph type="sldNum" sz="quarter" idx="12"/>
          </p:nvPr>
        </p:nvSpPr>
        <p:spPr/>
        <p:txBody>
          <a:bodyPr/>
          <a:lstStyle/>
          <a:p>
            <a:pPr>
              <a:defRPr/>
            </a:pPr>
            <a:fld id="{D0FD57DF-D1C2-4E6D-905A-C13065C0E2A4}" type="slidenum">
              <a:rPr lang="en-US" smtClean="0"/>
              <a:pPr>
                <a:defRPr/>
              </a:pPr>
              <a:t>‹#›</a:t>
            </a:fld>
            <a:endParaRPr lang="en-US"/>
          </a:p>
        </p:txBody>
      </p:sp>
      <p:sp>
        <p:nvSpPr>
          <p:cNvPr id="9" name="8 - Θέση περιεχομένου"/>
          <p:cNvSpPr>
            <a:spLocks noGrp="1"/>
          </p:cNvSpPr>
          <p:nvPr>
            <p:ph sz="quarter" idx="1"/>
          </p:nvPr>
        </p:nvSpPr>
        <p:spPr>
          <a:xfrm>
            <a:off x="457200" y="1219200"/>
            <a:ext cx="4041648" cy="4937760"/>
          </a:xfrm>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11" name="10 - Θέση περιεχομένου"/>
          <p:cNvSpPr>
            <a:spLocks noGrp="1"/>
          </p:cNvSpPr>
          <p:nvPr>
            <p:ph sz="quarter" idx="2"/>
          </p:nvPr>
        </p:nvSpPr>
        <p:spPr>
          <a:xfrm>
            <a:off x="4632198" y="1216152"/>
            <a:ext cx="4041648" cy="4937760"/>
          </a:xfrm>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28600"/>
            <a:ext cx="8229600" cy="914400"/>
          </a:xfrm>
        </p:spPr>
        <p:txBody>
          <a:bodyPr anchor="ctr"/>
          <a:lstStyle>
            <a:lvl1pPr>
              <a:defRPr/>
            </a:lvl1pPr>
          </a:lstStyle>
          <a:p>
            <a:r>
              <a:rPr kumimoji="0" lang="el-GR"/>
              <a:t>Kλικ για επεξεργασία του τίτλου</a:t>
            </a:r>
            <a:endParaRPr kumimoji="0" lang="en-US"/>
          </a:p>
        </p:txBody>
      </p:sp>
      <p:sp>
        <p:nvSpPr>
          <p:cNvPr id="3" name="2 - Θέση κειμένου"/>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a:t>Kλικ για επεξεργασία των στυλ του υποδείγματος</a:t>
            </a:r>
          </a:p>
        </p:txBody>
      </p:sp>
      <p:sp>
        <p:nvSpPr>
          <p:cNvPr id="4" name="3 - Θέση κειμένου"/>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a:t>Kλικ για επεξεργασία των στυλ του υποδείγματος</a:t>
            </a:r>
          </a:p>
        </p:txBody>
      </p:sp>
      <p:sp>
        <p:nvSpPr>
          <p:cNvPr id="7" name="6 - Θέση ημερομηνίας"/>
          <p:cNvSpPr>
            <a:spLocks noGrp="1"/>
          </p:cNvSpPr>
          <p:nvPr>
            <p:ph type="dt" sz="half" idx="10"/>
          </p:nvPr>
        </p:nvSpPr>
        <p:spPr/>
        <p:txBody>
          <a:bodyPr/>
          <a:lstStyle/>
          <a:p>
            <a:pPr>
              <a:defRPr/>
            </a:pPr>
            <a:fld id="{FE17090F-BD2E-4B6C-9569-51B95B6452F6}" type="datetime1">
              <a:rPr lang="en-US" smtClean="0"/>
              <a:pPr>
                <a:defRPr/>
              </a:pPr>
              <a:t>10/5/2023</a:t>
            </a:fld>
            <a:endParaRPr lang="en-US"/>
          </a:p>
        </p:txBody>
      </p:sp>
      <p:sp>
        <p:nvSpPr>
          <p:cNvPr id="8" name="7 - Θέση υποσέλιδου"/>
          <p:cNvSpPr>
            <a:spLocks noGrp="1"/>
          </p:cNvSpPr>
          <p:nvPr>
            <p:ph type="ftr" sz="quarter" idx="11"/>
          </p:nvPr>
        </p:nvSpPr>
        <p:spPr/>
        <p:txBody>
          <a:bodyPr/>
          <a:lstStyle/>
          <a:p>
            <a:endParaRPr kumimoji="0" lang="en-US"/>
          </a:p>
        </p:txBody>
      </p:sp>
      <p:sp>
        <p:nvSpPr>
          <p:cNvPr id="9" name="8 - Θέση αριθμού διαφάνειας"/>
          <p:cNvSpPr>
            <a:spLocks noGrp="1"/>
          </p:cNvSpPr>
          <p:nvPr>
            <p:ph type="sldNum" sz="quarter" idx="12"/>
          </p:nvPr>
        </p:nvSpPr>
        <p:spPr/>
        <p:txBody>
          <a:bodyPr/>
          <a:lstStyle/>
          <a:p>
            <a:pPr>
              <a:defRPr/>
            </a:pPr>
            <a:fld id="{04EEA985-BDFF-4DF9-A037-E8B6D807C041}" type="slidenum">
              <a:rPr lang="en-US" smtClean="0"/>
              <a:pPr>
                <a:defRPr/>
              </a:pPr>
              <a:t>‹#›</a:t>
            </a:fld>
            <a:endParaRPr lang="en-US"/>
          </a:p>
        </p:txBody>
      </p:sp>
      <p:sp>
        <p:nvSpPr>
          <p:cNvPr id="11" name="10 - Θέση περιεχομένου"/>
          <p:cNvSpPr>
            <a:spLocks noGrp="1"/>
          </p:cNvSpPr>
          <p:nvPr>
            <p:ph sz="quarter" idx="2"/>
          </p:nvPr>
        </p:nvSpPr>
        <p:spPr>
          <a:xfrm>
            <a:off x="457200" y="2133600"/>
            <a:ext cx="4038600" cy="4038600"/>
          </a:xfrm>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13" name="12 - Θέση περιεχομένου"/>
          <p:cNvSpPr>
            <a:spLocks noGrp="1"/>
          </p:cNvSpPr>
          <p:nvPr>
            <p:ph sz="quarter" idx="4"/>
          </p:nvPr>
        </p:nvSpPr>
        <p:spPr>
          <a:xfrm>
            <a:off x="4648200" y="2133600"/>
            <a:ext cx="4038600" cy="4038600"/>
          </a:xfrm>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28600"/>
            <a:ext cx="8229600" cy="914400"/>
          </a:xfrm>
        </p:spPr>
        <p:txBody>
          <a:bodyPr/>
          <a:lstStyle/>
          <a:p>
            <a:r>
              <a:rPr kumimoji="0" lang="el-GR"/>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pPr>
              <a:defRPr/>
            </a:pPr>
            <a:fld id="{1BCA89C6-4F89-4559-8359-5FD7DC03D0C1}" type="datetime1">
              <a:rPr lang="en-US" smtClean="0"/>
              <a:pPr>
                <a:defRPr/>
              </a:pPr>
              <a:t>10/5/2023</a:t>
            </a:fld>
            <a:endParaRPr lang="en-US"/>
          </a:p>
        </p:txBody>
      </p:sp>
      <p:sp>
        <p:nvSpPr>
          <p:cNvPr id="4" name="3 - Θέση υποσέλιδου"/>
          <p:cNvSpPr>
            <a:spLocks noGrp="1"/>
          </p:cNvSpPr>
          <p:nvPr>
            <p:ph type="ftr" sz="quarter" idx="11"/>
          </p:nvPr>
        </p:nvSpPr>
        <p:spPr/>
        <p:txBody>
          <a:bodyPr/>
          <a:lstStyle/>
          <a:p>
            <a:endParaRPr kumimoji="0" lang="en-US"/>
          </a:p>
        </p:txBody>
      </p:sp>
      <p:sp>
        <p:nvSpPr>
          <p:cNvPr id="5" name="4 - Θέση αριθμού διαφάνειας"/>
          <p:cNvSpPr>
            <a:spLocks noGrp="1"/>
          </p:cNvSpPr>
          <p:nvPr>
            <p:ph type="sldNum" sz="quarter" idx="12"/>
          </p:nvPr>
        </p:nvSpPr>
        <p:spPr/>
        <p:txBody>
          <a:bodyPr/>
          <a:lstStyle/>
          <a:p>
            <a:pPr>
              <a:defRPr/>
            </a:pPr>
            <a:fld id="{C32CDC68-461C-4CE9-AB13-2E30488D473D}" type="slidenum">
              <a:rPr lang="en-US" smtClean="0"/>
              <a:pPr>
                <a:defRPr/>
              </a:pPr>
              <a:t>‹#›</a:t>
            </a:fld>
            <a:endParaRPr lang="en-US"/>
          </a:p>
        </p:txBody>
      </p:sp>
      <p:sp>
        <p:nvSpPr>
          <p:cNvPr id="6" name="5 - Ισοσκελές τρίγωνο"/>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pPr>
              <a:defRPr/>
            </a:pPr>
            <a:fld id="{F0F945C7-0FCE-4BCC-8FB3-234AA74F383E}" type="datetime1">
              <a:rPr lang="en-US" smtClean="0"/>
              <a:pPr>
                <a:defRPr/>
              </a:pPr>
              <a:t>10/5/2023</a:t>
            </a:fld>
            <a:endParaRPr lang="en-US"/>
          </a:p>
        </p:txBody>
      </p:sp>
      <p:sp>
        <p:nvSpPr>
          <p:cNvPr id="3" name="2 - Θέση υποσέλιδου"/>
          <p:cNvSpPr>
            <a:spLocks noGrp="1"/>
          </p:cNvSpPr>
          <p:nvPr>
            <p:ph type="ftr" sz="quarter" idx="11"/>
          </p:nvPr>
        </p:nvSpPr>
        <p:spPr/>
        <p:txBody>
          <a:bodyPr/>
          <a:lstStyle/>
          <a:p>
            <a:endParaRPr kumimoji="0" lang="en-US"/>
          </a:p>
        </p:txBody>
      </p:sp>
      <p:sp>
        <p:nvSpPr>
          <p:cNvPr id="4" name="3 - Θέση αριθμού διαφάνειας"/>
          <p:cNvSpPr>
            <a:spLocks noGrp="1"/>
          </p:cNvSpPr>
          <p:nvPr>
            <p:ph type="sldNum" sz="quarter" idx="12"/>
          </p:nvPr>
        </p:nvSpPr>
        <p:spPr/>
        <p:txBody>
          <a:bodyPr/>
          <a:lstStyle/>
          <a:p>
            <a:pPr>
              <a:defRPr/>
            </a:pPr>
            <a:fld id="{D7E98C01-0A1A-4209-99F4-C03B6EEB3310}" type="slidenum">
              <a:rPr lang="en-US" smtClean="0"/>
              <a:pPr>
                <a:defRPr/>
              </a:pPr>
              <a:t>‹#›</a:t>
            </a:fld>
            <a:endParaRPr lang="en-US"/>
          </a:p>
        </p:txBody>
      </p:sp>
      <p:sp>
        <p:nvSpPr>
          <p:cNvPr id="5" name="4 - Ευθεία γραμμή σύνδεσης"/>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5 - Ισοσκελές τρίγωνο"/>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l-GR"/>
              <a:t>Kλικ για επεξεργασία του τίτλου</a:t>
            </a:r>
            <a:endParaRPr kumimoji="0" lang="en-US"/>
          </a:p>
        </p:txBody>
      </p:sp>
      <p:sp>
        <p:nvSpPr>
          <p:cNvPr id="3" name="2 - Θέση κειμένου"/>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pPr>
              <a:defRPr/>
            </a:pPr>
            <a:fld id="{5B449C53-BCF8-4818-9E0D-D3CDC30F7843}" type="datetime1">
              <a:rPr lang="en-US" smtClean="0"/>
              <a:pPr>
                <a:defRPr/>
              </a:pPr>
              <a:t>10/5/2023</a:t>
            </a:fld>
            <a:endParaRPr lang="en-US"/>
          </a:p>
        </p:txBody>
      </p:sp>
      <p:sp>
        <p:nvSpPr>
          <p:cNvPr id="6" name="5 - Θέση υποσέλιδου"/>
          <p:cNvSpPr>
            <a:spLocks noGrp="1"/>
          </p:cNvSpPr>
          <p:nvPr>
            <p:ph type="ftr" sz="quarter" idx="11"/>
          </p:nvPr>
        </p:nvSpPr>
        <p:spPr/>
        <p:txBody>
          <a:bodyPr/>
          <a:lstStyle/>
          <a:p>
            <a:endParaRPr kumimoji="0" lang="en-US"/>
          </a:p>
        </p:txBody>
      </p:sp>
      <p:sp>
        <p:nvSpPr>
          <p:cNvPr id="7" name="6 - Θέση αριθμού διαφάνειας"/>
          <p:cNvSpPr>
            <a:spLocks noGrp="1"/>
          </p:cNvSpPr>
          <p:nvPr>
            <p:ph type="sldNum" sz="quarter" idx="12"/>
          </p:nvPr>
        </p:nvSpPr>
        <p:spPr/>
        <p:txBody>
          <a:bodyPr/>
          <a:lstStyle/>
          <a:p>
            <a:pPr>
              <a:defRPr/>
            </a:pPr>
            <a:fld id="{C4A56E71-423A-4842-82A6-BC4F6F91F525}" type="slidenum">
              <a:rPr lang="en-US" smtClean="0"/>
              <a:pPr>
                <a:defRPr/>
              </a:pPr>
              <a:t>‹#›</a:t>
            </a:fld>
            <a:endParaRPr lang="en-US"/>
          </a:p>
        </p:txBody>
      </p:sp>
      <p:sp>
        <p:nvSpPr>
          <p:cNvPr id="8" name="7 - Ευθεία γραμμή σύνδεσης"/>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 Ευθεία γραμμή σύνδεσης"/>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 Ισοσκελές τρίγωνο"/>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Θέση περιεχομένου"/>
          <p:cNvSpPr>
            <a:spLocks noGrp="1"/>
          </p:cNvSpPr>
          <p:nvPr>
            <p:ph sz="quarter" idx="1"/>
          </p:nvPr>
        </p:nvSpPr>
        <p:spPr>
          <a:xfrm>
            <a:off x="304800" y="304800"/>
            <a:ext cx="5715000" cy="5715000"/>
          </a:xfrm>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pPr>
              <a:defRPr/>
            </a:pPr>
            <a:fld id="{3195238E-0B80-4CA2-BC39-D83A228AD632}" type="datetime1">
              <a:rPr lang="en-US" smtClean="0"/>
              <a:pPr>
                <a:defRPr/>
              </a:pPr>
              <a:t>10/5/2023</a:t>
            </a:fld>
            <a:endParaRPr lang="en-US"/>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pPr>
              <a:defRPr/>
            </a:pPr>
            <a:fld id="{68D0A738-C834-4A8C-AA72-98A191C7BA53}" type="slidenum">
              <a:rPr lang="en-US" smtClean="0"/>
              <a:pPr>
                <a:defRPr/>
              </a:pPr>
              <a:t>‹#›</a:t>
            </a:fld>
            <a:endParaRPr lang="en-US"/>
          </a:p>
        </p:txBody>
      </p:sp>
      <p:sp>
        <p:nvSpPr>
          <p:cNvPr id="7" name="6 - Τίτλος"/>
          <p:cNvSpPr>
            <a:spLocks noGrp="1"/>
          </p:cNvSpPr>
          <p:nvPr>
            <p:ph type="title"/>
          </p:nvPr>
        </p:nvSpPr>
        <p:spPr/>
        <p:txBody>
          <a:bodyPr rtlCol="0"/>
          <a:lstStyle/>
          <a:p>
            <a:r>
              <a:rPr kumimoji="0" lang="el-GR"/>
              <a:t>Kλικ για επεξεργασία του τίτλου</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l-GR"/>
              <a:t>Kλικ για επεξεργασία του τίτλου</a:t>
            </a:r>
            <a:endParaRPr kumimoji="0" lang="en-US"/>
          </a:p>
        </p:txBody>
      </p:sp>
      <p:sp>
        <p:nvSpPr>
          <p:cNvPr id="3" name="2 - Θέση εικόνας"/>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l-GR"/>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pPr>
              <a:defRPr/>
            </a:pPr>
            <a:fld id="{1787F166-1D0B-4921-827F-FCE1FC161679}" type="datetime1">
              <a:rPr lang="en-US" smtClean="0"/>
              <a:pPr>
                <a:defRPr/>
              </a:pPr>
              <a:t>10/5/2023</a:t>
            </a:fld>
            <a:endParaRPr lang="en-US"/>
          </a:p>
        </p:txBody>
      </p:sp>
      <p:sp>
        <p:nvSpPr>
          <p:cNvPr id="6" name="5 - Θέση υποσέλιδου"/>
          <p:cNvSpPr>
            <a:spLocks noGrp="1"/>
          </p:cNvSpPr>
          <p:nvPr>
            <p:ph type="ftr" sz="quarter" idx="11"/>
          </p:nvPr>
        </p:nvSpPr>
        <p:spPr/>
        <p:txBody>
          <a:bodyPr/>
          <a:lstStyle/>
          <a:p>
            <a:endParaRPr kumimoji="0" lang="en-US"/>
          </a:p>
        </p:txBody>
      </p:sp>
      <p:sp>
        <p:nvSpPr>
          <p:cNvPr id="7" name="6 - Θέση αριθμού διαφάνειας"/>
          <p:cNvSpPr>
            <a:spLocks noGrp="1"/>
          </p:cNvSpPr>
          <p:nvPr>
            <p:ph type="sldNum" sz="quarter" idx="12"/>
          </p:nvPr>
        </p:nvSpPr>
        <p:spPr/>
        <p:txBody>
          <a:bodyPr/>
          <a:lstStyle/>
          <a:p>
            <a:pPr>
              <a:defRPr/>
            </a:pPr>
            <a:fld id="{DBB4FE06-06F4-4ADF-A55A-F13B27F8D7C3}" type="slidenum">
              <a:rPr lang="en-US" smtClean="0"/>
              <a:pPr>
                <a:defRPr/>
              </a:pPr>
              <a:t>‹#›</a:t>
            </a:fld>
            <a:endParaRPr lang="en-US"/>
          </a:p>
        </p:txBody>
      </p:sp>
      <p:sp>
        <p:nvSpPr>
          <p:cNvPr id="8" name="7 - Ευθεία γραμμή σύνδεσης"/>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8 - Ισοσκελές τρίγωνο"/>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pPr>
              <a:defRPr/>
            </a:pPr>
            <a:fld id="{0EA6B2D8-4900-4E50-8282-87DBD7B326A9}" type="datetime1">
              <a:rPr lang="en-US" smtClean="0"/>
              <a:pPr>
                <a:defRPr/>
              </a:pPr>
              <a:t>10/5/2023</a:t>
            </a:fld>
            <a:endParaRPr lang="en-US"/>
          </a:p>
        </p:txBody>
      </p:sp>
      <p:sp>
        <p:nvSpPr>
          <p:cNvPr id="5" name="4 - Θέση υποσέλιδου"/>
          <p:cNvSpPr>
            <a:spLocks noGrp="1"/>
          </p:cNvSpPr>
          <p:nvPr>
            <p:ph type="ftr" sz="quarter" idx="11"/>
          </p:nvPr>
        </p:nvSpPr>
        <p:spPr/>
        <p:txBody>
          <a:bodyPr/>
          <a:lstStyle/>
          <a:p>
            <a:endParaRPr kumimoji="0" lang="en-US"/>
          </a:p>
        </p:txBody>
      </p:sp>
      <p:sp>
        <p:nvSpPr>
          <p:cNvPr id="6" name="5 - Θέση αριθμού διαφάνειας"/>
          <p:cNvSpPr>
            <a:spLocks noGrp="1"/>
          </p:cNvSpPr>
          <p:nvPr>
            <p:ph type="sldNum" sz="quarter" idx="12"/>
          </p:nvPr>
        </p:nvSpPr>
        <p:spPr/>
        <p:txBody>
          <a:bodyPr/>
          <a:lstStyle/>
          <a:p>
            <a:pPr>
              <a:defRPr/>
            </a:pPr>
            <a:fld id="{07D2C4A7-2D52-40DE-A0B5-EFF289D647CA}" type="slidenum">
              <a:rPr lang="en-US" smtClean="0"/>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pPr>
              <a:defRPr/>
            </a:pPr>
            <a:fld id="{3E097662-5559-4A3E-81FE-F1769AB5C37C}" type="datetime1">
              <a:rPr lang="en-US" smtClean="0"/>
              <a:pPr>
                <a:defRPr/>
              </a:pPr>
              <a:t>10/5/2023</a:t>
            </a:fld>
            <a:endParaRPr lang="en-US"/>
          </a:p>
        </p:txBody>
      </p:sp>
      <p:sp>
        <p:nvSpPr>
          <p:cNvPr id="5" name="4 - Θέση υποσέλιδου"/>
          <p:cNvSpPr>
            <a:spLocks noGrp="1"/>
          </p:cNvSpPr>
          <p:nvPr>
            <p:ph type="ftr" sz="quarter" idx="11"/>
          </p:nvPr>
        </p:nvSpPr>
        <p:spPr/>
        <p:txBody>
          <a:bodyPr/>
          <a:lstStyle/>
          <a:p>
            <a:endParaRPr kumimoji="0" lang="en-US"/>
          </a:p>
        </p:txBody>
      </p:sp>
      <p:sp>
        <p:nvSpPr>
          <p:cNvPr id="6" name="5 - Θέση αριθμού διαφάνειας"/>
          <p:cNvSpPr>
            <a:spLocks noGrp="1"/>
          </p:cNvSpPr>
          <p:nvPr>
            <p:ph type="sldNum" sz="quarter" idx="12"/>
          </p:nvPr>
        </p:nvSpPr>
        <p:spPr/>
        <p:txBody>
          <a:bodyPr/>
          <a:lstStyle/>
          <a:p>
            <a:pPr>
              <a:defRPr/>
            </a:pPr>
            <a:fld id="{8E910126-1561-4C4A-9718-79F3D93E6228}" type="slidenum">
              <a:rPr lang="en-US" smtClean="0"/>
              <a:pPr>
                <a:defRPr/>
              </a:pPr>
              <a:t>‹#›</a:t>
            </a:fld>
            <a:endParaRPr lang="en-US"/>
          </a:p>
        </p:txBody>
      </p:sp>
      <p:sp>
        <p:nvSpPr>
          <p:cNvPr id="7" name="6 - Ευθεία γραμμή σύνδεσης"/>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7 - Ισοσκελές τρίγωνο"/>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Ευθεία γραμμή σύνδεσης"/>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Ref idx="1002">
        <a:schemeClr val="bg2"/>
      </p:bgRef>
    </p:bg>
    <p:spTree>
      <p:nvGrpSpPr>
        <p:cNvPr id="1" name=""/>
        <p:cNvGrpSpPr/>
        <p:nvPr/>
      </p:nvGrpSpPr>
      <p:grpSpPr>
        <a:xfrm>
          <a:off x="0" y="0"/>
          <a:ext cx="0" cy="0"/>
          <a:chOff x="0" y="0"/>
          <a:chExt cx="0" cy="0"/>
        </a:xfrm>
      </p:grpSpPr>
      <p:sp>
        <p:nvSpPr>
          <p:cNvPr id="9" name="8 - Τίτλος"/>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l-GR"/>
              <a:t>Kλικ για επεξεργασία του τίτλου</a:t>
            </a:r>
            <a:endParaRPr kumimoji="0" lang="en-US"/>
          </a:p>
        </p:txBody>
      </p:sp>
      <p:sp>
        <p:nvSpPr>
          <p:cNvPr id="17" name="16 - Υπότιτλος"/>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a:t>Κάντε κλικ για να επεξεργαστείτε τον υπότιτλο του υποδείγματος</a:t>
            </a:r>
            <a:endParaRPr kumimoji="0" lang="en-US"/>
          </a:p>
        </p:txBody>
      </p:sp>
      <p:sp>
        <p:nvSpPr>
          <p:cNvPr id="30" name="29 - Θέση ημερομηνίας"/>
          <p:cNvSpPr>
            <a:spLocks noGrp="1"/>
          </p:cNvSpPr>
          <p:nvPr>
            <p:ph type="dt" sz="half" idx="10"/>
          </p:nvPr>
        </p:nvSpPr>
        <p:spPr/>
        <p:txBody>
          <a:bodyPr/>
          <a:lstStyle/>
          <a:p>
            <a:pPr>
              <a:defRPr/>
            </a:pPr>
            <a:fld id="{51C6EC25-A6DB-4090-963E-AC6C1606D947}" type="datetime1">
              <a:rPr lang="en-US" smtClean="0"/>
              <a:pPr>
                <a:defRPr/>
              </a:pPr>
              <a:t>10/5/2023</a:t>
            </a:fld>
            <a:endParaRPr lang="en-US"/>
          </a:p>
        </p:txBody>
      </p:sp>
      <p:sp>
        <p:nvSpPr>
          <p:cNvPr id="19" name="18 - Θέση υποσέλιδου"/>
          <p:cNvSpPr>
            <a:spLocks noGrp="1"/>
          </p:cNvSpPr>
          <p:nvPr>
            <p:ph type="ftr" sz="quarter" idx="11"/>
          </p:nvPr>
        </p:nvSpPr>
        <p:spPr/>
        <p:txBody>
          <a:bodyPr/>
          <a:lstStyle/>
          <a:p>
            <a:endParaRPr kumimoji="0" lang="en-US" dirty="0"/>
          </a:p>
        </p:txBody>
      </p:sp>
      <p:sp>
        <p:nvSpPr>
          <p:cNvPr id="27" name="26 - Θέση αριθμού διαφάνειας"/>
          <p:cNvSpPr>
            <a:spLocks noGrp="1"/>
          </p:cNvSpPr>
          <p:nvPr>
            <p:ph type="sldNum" sz="quarter" idx="12"/>
          </p:nvPr>
        </p:nvSpPr>
        <p:spPr/>
        <p:txBody>
          <a:bodyPr/>
          <a:lstStyle/>
          <a:p>
            <a:pPr>
              <a:defRPr/>
            </a:pPr>
            <a:fld id="{1933FAF4-393B-4BBC-830F-14C9D7C5641D}"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pPr>
              <a:defRPr/>
            </a:pPr>
            <a:fld id="{DDCF6CDB-B4D2-4188-9783-3574D36FFBD1}" type="datetime1">
              <a:rPr lang="en-US" smtClean="0"/>
              <a:pPr>
                <a:defRPr/>
              </a:pPr>
              <a:t>10/5/2023</a:t>
            </a:fld>
            <a:endParaRPr lang="en-US"/>
          </a:p>
        </p:txBody>
      </p:sp>
      <p:sp>
        <p:nvSpPr>
          <p:cNvPr id="5" name="4 - Θέση υποσέλιδου"/>
          <p:cNvSpPr>
            <a:spLocks noGrp="1"/>
          </p:cNvSpPr>
          <p:nvPr>
            <p:ph type="ftr" sz="quarter" idx="11"/>
          </p:nvPr>
        </p:nvSpPr>
        <p:spPr/>
        <p:txBody>
          <a:bodyPr/>
          <a:lstStyle/>
          <a:p>
            <a:endParaRPr kumimoji="0" lang="en-US"/>
          </a:p>
        </p:txBody>
      </p:sp>
      <p:sp>
        <p:nvSpPr>
          <p:cNvPr id="6" name="5 - Θέση αριθμού διαφάνειας"/>
          <p:cNvSpPr>
            <a:spLocks noGrp="1"/>
          </p:cNvSpPr>
          <p:nvPr>
            <p:ph type="sldNum" sz="quarter" idx="12"/>
          </p:nvPr>
        </p:nvSpPr>
        <p:spPr/>
        <p:txBody>
          <a:bodyPr/>
          <a:lstStyle/>
          <a:p>
            <a:pPr>
              <a:defRPr/>
            </a:pPr>
            <a:fld id="{6E96E776-DEA0-443C-AA7C-78007E5C731C}" type="slidenum">
              <a:rPr lang="en-US" smtClean="0"/>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2">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l-GR"/>
              <a:t>Kλικ για επεξεργασία του τίτλου</a:t>
            </a:r>
            <a:endParaRPr kumimoji="0" lang="en-US"/>
          </a:p>
        </p:txBody>
      </p:sp>
      <p:sp>
        <p:nvSpPr>
          <p:cNvPr id="3" name="2 - Θέση κειμένου"/>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pPr>
              <a:defRPr/>
            </a:pPr>
            <a:fld id="{56DE93A7-7A31-4119-BA3D-F6045EE54837}" type="datetime1">
              <a:rPr lang="en-US" smtClean="0"/>
              <a:pPr>
                <a:defRPr/>
              </a:pPr>
              <a:t>10/5/2023</a:t>
            </a:fld>
            <a:endParaRPr lang="en-US"/>
          </a:p>
        </p:txBody>
      </p:sp>
      <p:sp>
        <p:nvSpPr>
          <p:cNvPr id="5" name="4 - Θέση υποσέλιδου"/>
          <p:cNvSpPr>
            <a:spLocks noGrp="1"/>
          </p:cNvSpPr>
          <p:nvPr>
            <p:ph type="ftr" sz="quarter" idx="11"/>
          </p:nvPr>
        </p:nvSpPr>
        <p:spPr/>
        <p:txBody>
          <a:bodyPr/>
          <a:lstStyle/>
          <a:p>
            <a:endParaRPr kumimoji="0" lang="en-US" dirty="0"/>
          </a:p>
        </p:txBody>
      </p:sp>
      <p:sp>
        <p:nvSpPr>
          <p:cNvPr id="6" name="5 - Θέση αριθμού διαφάνειας"/>
          <p:cNvSpPr>
            <a:spLocks noGrp="1"/>
          </p:cNvSpPr>
          <p:nvPr>
            <p:ph type="sldNum" sz="quarter" idx="12"/>
          </p:nvPr>
        </p:nvSpPr>
        <p:spPr/>
        <p:txBody>
          <a:bodyPr/>
          <a:lstStyle/>
          <a:p>
            <a:pPr>
              <a:defRPr/>
            </a:pPr>
            <a:fld id="{3222D7C0-A55B-4EFC-B48E-1B6FEB13B827}"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p>
            <a:r>
              <a:rPr kumimoji="0" lang="el-GR"/>
              <a:t>Kλικ για επεξεργασία του τίτλου</a:t>
            </a:r>
            <a:endParaRPr kumimoji="0" lang="en-US"/>
          </a:p>
        </p:txBody>
      </p:sp>
      <p:sp>
        <p:nvSpPr>
          <p:cNvPr id="3" name="2 - Θέση περιεχομένου"/>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περιεχομένου"/>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5" name="4 - Θέση ημερομηνίας"/>
          <p:cNvSpPr>
            <a:spLocks noGrp="1"/>
          </p:cNvSpPr>
          <p:nvPr>
            <p:ph type="dt" sz="half" idx="10"/>
          </p:nvPr>
        </p:nvSpPr>
        <p:spPr/>
        <p:txBody>
          <a:bodyPr/>
          <a:lstStyle/>
          <a:p>
            <a:pPr>
              <a:defRPr/>
            </a:pPr>
            <a:fld id="{F37E5575-F3DC-4B5A-9043-6B047C104AA8}" type="datetime1">
              <a:rPr lang="en-US" smtClean="0"/>
              <a:pPr>
                <a:defRPr/>
              </a:pPr>
              <a:t>10/5/2023</a:t>
            </a:fld>
            <a:endParaRPr lang="en-US"/>
          </a:p>
        </p:txBody>
      </p:sp>
      <p:sp>
        <p:nvSpPr>
          <p:cNvPr id="6" name="5 - Θέση υποσέλιδου"/>
          <p:cNvSpPr>
            <a:spLocks noGrp="1"/>
          </p:cNvSpPr>
          <p:nvPr>
            <p:ph type="ftr" sz="quarter" idx="11"/>
          </p:nvPr>
        </p:nvSpPr>
        <p:spPr/>
        <p:txBody>
          <a:bodyPr/>
          <a:lstStyle/>
          <a:p>
            <a:endParaRPr kumimoji="0" lang="en-US"/>
          </a:p>
        </p:txBody>
      </p:sp>
      <p:sp>
        <p:nvSpPr>
          <p:cNvPr id="7" name="6 - Θέση αριθμού διαφάνειας"/>
          <p:cNvSpPr>
            <a:spLocks noGrp="1"/>
          </p:cNvSpPr>
          <p:nvPr>
            <p:ph type="sldNum" sz="quarter" idx="12"/>
          </p:nvPr>
        </p:nvSpPr>
        <p:spPr/>
        <p:txBody>
          <a:bodyPr/>
          <a:lstStyle/>
          <a:p>
            <a:pPr>
              <a:defRPr/>
            </a:pPr>
            <a:fld id="{AD4969A7-2EC9-474D-83F6-38532486C12D}" type="slidenum">
              <a:rPr lang="en-US" smtClean="0"/>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tIns="45720" anchor="b"/>
          <a:lstStyle>
            <a:lvl1pPr>
              <a:defRPr/>
            </a:lvl1pPr>
          </a:lstStyle>
          <a:p>
            <a:r>
              <a:rPr kumimoji="0" lang="el-GR"/>
              <a:t>Kλικ για επεξεργασία του τίτλου</a:t>
            </a:r>
            <a:endParaRPr kumimoji="0" lang="en-US"/>
          </a:p>
        </p:txBody>
      </p:sp>
      <p:sp>
        <p:nvSpPr>
          <p:cNvPr id="3" name="2 - Θέση κειμένου"/>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a:t>Kλικ για επεξεργασία των στυλ του υποδείγματος</a:t>
            </a:r>
          </a:p>
        </p:txBody>
      </p:sp>
      <p:sp>
        <p:nvSpPr>
          <p:cNvPr id="4" name="3 - Θέση κειμένου"/>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a:t>Kλικ για επεξεργασία των στυλ του υποδείγματος</a:t>
            </a:r>
          </a:p>
        </p:txBody>
      </p:sp>
      <p:sp>
        <p:nvSpPr>
          <p:cNvPr id="5" name="4 - Θέση περιεχομένου"/>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6" name="5 - Θέση περιεχομένου"/>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7" name="6 - Θέση ημερομηνίας"/>
          <p:cNvSpPr>
            <a:spLocks noGrp="1"/>
          </p:cNvSpPr>
          <p:nvPr>
            <p:ph type="dt" sz="half" idx="10"/>
          </p:nvPr>
        </p:nvSpPr>
        <p:spPr/>
        <p:txBody>
          <a:bodyPr/>
          <a:lstStyle/>
          <a:p>
            <a:pPr>
              <a:defRPr/>
            </a:pPr>
            <a:fld id="{B577A35C-F4C6-4BD9-9B50-05A32EEF5FE6}" type="datetime1">
              <a:rPr lang="en-US" smtClean="0"/>
              <a:pPr>
                <a:defRPr/>
              </a:pPr>
              <a:t>10/5/2023</a:t>
            </a:fld>
            <a:endParaRPr lang="en-US"/>
          </a:p>
        </p:txBody>
      </p:sp>
      <p:sp>
        <p:nvSpPr>
          <p:cNvPr id="8" name="7 - Θέση υποσέλιδου"/>
          <p:cNvSpPr>
            <a:spLocks noGrp="1"/>
          </p:cNvSpPr>
          <p:nvPr>
            <p:ph type="ftr" sz="quarter" idx="11"/>
          </p:nvPr>
        </p:nvSpPr>
        <p:spPr/>
        <p:txBody>
          <a:bodyPr/>
          <a:lstStyle/>
          <a:p>
            <a:endParaRPr kumimoji="0" lang="en-US"/>
          </a:p>
        </p:txBody>
      </p:sp>
      <p:sp>
        <p:nvSpPr>
          <p:cNvPr id="9" name="8 - Θέση αριθμού διαφάνειας"/>
          <p:cNvSpPr>
            <a:spLocks noGrp="1"/>
          </p:cNvSpPr>
          <p:nvPr>
            <p:ph type="sldNum" sz="quarter" idx="12"/>
          </p:nvPr>
        </p:nvSpPr>
        <p:spPr/>
        <p:txBody>
          <a:bodyPr/>
          <a:lstStyle/>
          <a:p>
            <a:pPr>
              <a:defRPr/>
            </a:pPr>
            <a:fld id="{FFF2BAE0-24DA-46B0-B9E2-165DF5FF8B2B}" type="slidenum">
              <a:rPr lang="en-US" smtClean="0"/>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l-GR"/>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pPr>
              <a:defRPr/>
            </a:pPr>
            <a:fld id="{AE68B017-97AE-4554-9556-7235F1BCE462}" type="datetime1">
              <a:rPr lang="en-US" smtClean="0"/>
              <a:pPr>
                <a:defRPr/>
              </a:pPr>
              <a:t>10/5/2023</a:t>
            </a:fld>
            <a:endParaRPr lang="en-US"/>
          </a:p>
        </p:txBody>
      </p:sp>
      <p:sp>
        <p:nvSpPr>
          <p:cNvPr id="4" name="3 - Θέση υποσέλιδου"/>
          <p:cNvSpPr>
            <a:spLocks noGrp="1"/>
          </p:cNvSpPr>
          <p:nvPr>
            <p:ph type="ftr" sz="quarter" idx="11"/>
          </p:nvPr>
        </p:nvSpPr>
        <p:spPr/>
        <p:txBody>
          <a:bodyPr/>
          <a:lstStyle/>
          <a:p>
            <a:endParaRPr kumimoji="0" lang="en-US"/>
          </a:p>
        </p:txBody>
      </p:sp>
      <p:sp>
        <p:nvSpPr>
          <p:cNvPr id="5" name="4 - Θέση αριθμού διαφάνειας"/>
          <p:cNvSpPr>
            <a:spLocks noGrp="1"/>
          </p:cNvSpPr>
          <p:nvPr>
            <p:ph type="sldNum" sz="quarter" idx="12"/>
          </p:nvPr>
        </p:nvSpPr>
        <p:spPr/>
        <p:txBody>
          <a:bodyPr/>
          <a:lstStyle/>
          <a:p>
            <a:pPr>
              <a:defRPr/>
            </a:pPr>
            <a:fld id="{47A03A54-8E05-489E-8B2A-308B9553C264}" type="slidenum">
              <a:rPr lang="en-US" smtClean="0"/>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pPr>
              <a:defRPr/>
            </a:pPr>
            <a:fld id="{B34BA1FF-444D-4F53-BBB4-789C4A90BC34}" type="datetime1">
              <a:rPr lang="en-US" smtClean="0"/>
              <a:pPr>
                <a:defRPr/>
              </a:pPr>
              <a:t>10/5/2023</a:t>
            </a:fld>
            <a:endParaRPr lang="en-US"/>
          </a:p>
        </p:txBody>
      </p:sp>
      <p:sp>
        <p:nvSpPr>
          <p:cNvPr id="3" name="2 - Θέση υποσέλιδου"/>
          <p:cNvSpPr>
            <a:spLocks noGrp="1"/>
          </p:cNvSpPr>
          <p:nvPr>
            <p:ph type="ftr" sz="quarter" idx="11"/>
          </p:nvPr>
        </p:nvSpPr>
        <p:spPr/>
        <p:txBody>
          <a:bodyPr/>
          <a:lstStyle/>
          <a:p>
            <a:endParaRPr kumimoji="0" lang="en-US"/>
          </a:p>
        </p:txBody>
      </p:sp>
      <p:sp>
        <p:nvSpPr>
          <p:cNvPr id="4" name="3 - Θέση αριθμού διαφάνειας"/>
          <p:cNvSpPr>
            <a:spLocks noGrp="1"/>
          </p:cNvSpPr>
          <p:nvPr>
            <p:ph type="sldNum" sz="quarter" idx="12"/>
          </p:nvPr>
        </p:nvSpPr>
        <p:spPr/>
        <p:txBody>
          <a:bodyPr/>
          <a:lstStyle/>
          <a:p>
            <a:pPr>
              <a:defRPr/>
            </a:pPr>
            <a:fld id="{2889F75F-7D16-4677-9427-651F00CC70AD}"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2">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l-GR"/>
              <a:t>Kλικ για επεξεργασία του τίτλου</a:t>
            </a:r>
            <a:endParaRPr kumimoji="0" lang="en-US"/>
          </a:p>
        </p:txBody>
      </p:sp>
      <p:sp>
        <p:nvSpPr>
          <p:cNvPr id="3" name="2 - Θέση κειμένου"/>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pPr>
              <a:defRPr/>
            </a:pPr>
            <a:fld id="{FBC31A1B-D939-4902-976D-AF9B1D4F29D4}" type="datetime1">
              <a:rPr lang="en-US" smtClean="0"/>
              <a:pPr>
                <a:defRPr/>
              </a:pPr>
              <a:t>10/5/2023</a:t>
            </a:fld>
            <a:endParaRPr lang="en-US"/>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pPr>
              <a:defRPr/>
            </a:pPr>
            <a:fld id="{3042312F-603E-4674-8DD0-E7B5EAD5A877}" type="slidenum">
              <a:rPr lang="en-US" smtClean="0"/>
              <a:pPr>
                <a:defRPr/>
              </a:pPr>
              <a:t>‹#›</a:t>
            </a:fld>
            <a:endParaRPr lang="en-US"/>
          </a:p>
        </p:txBody>
      </p:sp>
      <p:sp>
        <p:nvSpPr>
          <p:cNvPr id="7" name="6 - Διάσημα"/>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7 - Διάσημα"/>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l-GR"/>
              <a:t>Kλικ για επεξεργασία του τίτλου</a:t>
            </a:r>
            <a:endParaRPr kumimoji="0" lang="en-US"/>
          </a:p>
        </p:txBody>
      </p:sp>
      <p:sp>
        <p:nvSpPr>
          <p:cNvPr id="3" name="2 - Θέση κειμένου"/>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l-GR"/>
              <a:t>Kλικ για επεξεργασία των στυλ του υποδείγματος</a:t>
            </a:r>
          </a:p>
        </p:txBody>
      </p:sp>
      <p:sp>
        <p:nvSpPr>
          <p:cNvPr id="4" name="3 - Θέση περιεχομένου"/>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5" name="4 - Θέση ημερομηνίας"/>
          <p:cNvSpPr>
            <a:spLocks noGrp="1"/>
          </p:cNvSpPr>
          <p:nvPr>
            <p:ph type="dt" sz="half" idx="10"/>
          </p:nvPr>
        </p:nvSpPr>
        <p:spPr/>
        <p:txBody>
          <a:bodyPr/>
          <a:lstStyle/>
          <a:p>
            <a:pPr>
              <a:defRPr/>
            </a:pPr>
            <a:fld id="{62C33CA3-D80C-40F0-B86C-51837B78A53C}" type="datetime1">
              <a:rPr lang="en-US" smtClean="0"/>
              <a:pPr>
                <a:defRPr/>
              </a:pPr>
              <a:t>10/5/2023</a:t>
            </a:fld>
            <a:endParaRPr lang="en-US"/>
          </a:p>
        </p:txBody>
      </p:sp>
      <p:sp>
        <p:nvSpPr>
          <p:cNvPr id="6" name="5 - Θέση υποσέλιδου"/>
          <p:cNvSpPr>
            <a:spLocks noGrp="1"/>
          </p:cNvSpPr>
          <p:nvPr>
            <p:ph type="ftr" sz="quarter" idx="11"/>
          </p:nvPr>
        </p:nvSpPr>
        <p:spPr/>
        <p:txBody>
          <a:bodyPr/>
          <a:lstStyle/>
          <a:p>
            <a:endParaRPr kumimoji="0" lang="en-US"/>
          </a:p>
        </p:txBody>
      </p:sp>
      <p:sp>
        <p:nvSpPr>
          <p:cNvPr id="7" name="6 - Θέση αριθμού διαφάνειας"/>
          <p:cNvSpPr>
            <a:spLocks noGrp="1"/>
          </p:cNvSpPr>
          <p:nvPr>
            <p:ph type="sldNum" sz="quarter" idx="12"/>
          </p:nvPr>
        </p:nvSpPr>
        <p:spPr/>
        <p:txBody>
          <a:bodyPr/>
          <a:lstStyle/>
          <a:p>
            <a:pPr>
              <a:defRPr/>
            </a:pPr>
            <a:fld id="{F9C96F6D-544B-4CF1-9210-154882D9A3D5}" type="slidenum">
              <a:rPr lang="en-US" smtClean="0"/>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9" name="8 - Ψαλίδισμα και στρογγύλεμα μίας γωνίας του ορθογωνίου"/>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 Ορθογώνιο τρίγωνο"/>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 Τίτλος"/>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l-GR"/>
              <a:t>Kλικ για επεξεργασία του τίτλου</a:t>
            </a:r>
            <a:endParaRPr kumimoji="0" lang="en-US"/>
          </a:p>
        </p:txBody>
      </p:sp>
      <p:sp>
        <p:nvSpPr>
          <p:cNvPr id="4" name="3 - Θέση κειμένου"/>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pPr>
              <a:defRPr/>
            </a:pPr>
            <a:fld id="{EBD1BC3F-0F9A-457C-ADE7-B897DA48D03B}" type="datetime1">
              <a:rPr lang="en-US" smtClean="0"/>
              <a:pPr>
                <a:defRPr/>
              </a:pPr>
              <a:t>10/5/2023</a:t>
            </a:fld>
            <a:endParaRPr lang="en-US"/>
          </a:p>
        </p:txBody>
      </p:sp>
      <p:sp>
        <p:nvSpPr>
          <p:cNvPr id="6" name="5 - Θέση υποσέλιδου"/>
          <p:cNvSpPr>
            <a:spLocks noGrp="1"/>
          </p:cNvSpPr>
          <p:nvPr>
            <p:ph type="ftr" sz="quarter" idx="11"/>
          </p:nvPr>
        </p:nvSpPr>
        <p:spPr/>
        <p:txBody>
          <a:bodyPr/>
          <a:lstStyle/>
          <a:p>
            <a:endParaRPr kumimoji="0" lang="en-US"/>
          </a:p>
        </p:txBody>
      </p:sp>
      <p:sp>
        <p:nvSpPr>
          <p:cNvPr id="7" name="6 - Θέση αριθμού διαφάνειας"/>
          <p:cNvSpPr>
            <a:spLocks noGrp="1"/>
          </p:cNvSpPr>
          <p:nvPr>
            <p:ph type="sldNum" sz="quarter" idx="12"/>
          </p:nvPr>
        </p:nvSpPr>
        <p:spPr>
          <a:xfrm>
            <a:off x="8077200" y="6356350"/>
            <a:ext cx="609600" cy="365125"/>
          </a:xfrm>
        </p:spPr>
        <p:txBody>
          <a:bodyPr/>
          <a:lstStyle/>
          <a:p>
            <a:pPr>
              <a:defRPr/>
            </a:pPr>
            <a:fld id="{01309807-CA84-4E5F-8FFA-23D3E9E38B58}" type="slidenum">
              <a:rPr lang="en-US" smtClean="0"/>
              <a:pPr>
                <a:defRPr/>
              </a:pPr>
              <a:t>‹#›</a:t>
            </a:fld>
            <a:endParaRPr lang="en-US"/>
          </a:p>
        </p:txBody>
      </p:sp>
      <p:sp>
        <p:nvSpPr>
          <p:cNvPr id="3" name="2 - Θέση εικόνας"/>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l-GR"/>
              <a:t>Κάντε κλικ στο εικονίδιο για να προσθέσετε μια εικόνα</a:t>
            </a:r>
            <a:endParaRPr kumimoji="0" lang="en-US" dirty="0"/>
          </a:p>
        </p:txBody>
      </p:sp>
      <p:sp>
        <p:nvSpPr>
          <p:cNvPr id="10" name="9 - Ελεύθερη σχεδίαση"/>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 Ελεύθερη σχεδίαση"/>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pPr>
              <a:defRPr/>
            </a:pPr>
            <a:fld id="{38A0952F-4075-4C17-A072-A6622FD04276}" type="datetime1">
              <a:rPr lang="en-US" smtClean="0"/>
              <a:pPr>
                <a:defRPr/>
              </a:pPr>
              <a:t>10/5/2023</a:t>
            </a:fld>
            <a:endParaRPr lang="en-US"/>
          </a:p>
        </p:txBody>
      </p:sp>
      <p:sp>
        <p:nvSpPr>
          <p:cNvPr id="5" name="4 - Θέση υποσέλιδου"/>
          <p:cNvSpPr>
            <a:spLocks noGrp="1"/>
          </p:cNvSpPr>
          <p:nvPr>
            <p:ph type="ftr" sz="quarter" idx="11"/>
          </p:nvPr>
        </p:nvSpPr>
        <p:spPr/>
        <p:txBody>
          <a:bodyPr/>
          <a:lstStyle/>
          <a:p>
            <a:endParaRPr kumimoji="0" lang="en-US"/>
          </a:p>
        </p:txBody>
      </p:sp>
      <p:sp>
        <p:nvSpPr>
          <p:cNvPr id="6" name="5 - Θέση αριθμού διαφάνειας"/>
          <p:cNvSpPr>
            <a:spLocks noGrp="1"/>
          </p:cNvSpPr>
          <p:nvPr>
            <p:ph type="sldNum" sz="quarter" idx="12"/>
          </p:nvPr>
        </p:nvSpPr>
        <p:spPr/>
        <p:txBody>
          <a:bodyPr/>
          <a:lstStyle/>
          <a:p>
            <a:pPr>
              <a:defRPr/>
            </a:pPr>
            <a:fld id="{2A60DC89-FA91-4D47-A357-2B59B08B0FE8}" type="slidenum">
              <a:rPr lang="en-US" smtClean="0"/>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914401"/>
            <a:ext cx="2057400" cy="5211763"/>
          </a:xfrm>
        </p:spPr>
        <p:txBody>
          <a:bodyPr vert="eaVert"/>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914401"/>
            <a:ext cx="6019800" cy="5211763"/>
          </a:xfrm>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pPr>
              <a:defRPr/>
            </a:pPr>
            <a:fld id="{5BCA7C38-A17B-47F1-89AF-D89F8F8E3622}" type="datetime1">
              <a:rPr lang="en-US" smtClean="0"/>
              <a:pPr>
                <a:defRPr/>
              </a:pPr>
              <a:t>10/5/2023</a:t>
            </a:fld>
            <a:endParaRPr lang="en-US"/>
          </a:p>
        </p:txBody>
      </p:sp>
      <p:sp>
        <p:nvSpPr>
          <p:cNvPr id="5" name="4 - Θέση υποσέλιδου"/>
          <p:cNvSpPr>
            <a:spLocks noGrp="1"/>
          </p:cNvSpPr>
          <p:nvPr>
            <p:ph type="ftr" sz="quarter" idx="11"/>
          </p:nvPr>
        </p:nvSpPr>
        <p:spPr/>
        <p:txBody>
          <a:bodyPr/>
          <a:lstStyle/>
          <a:p>
            <a:endParaRPr kumimoji="0" lang="en-US"/>
          </a:p>
        </p:txBody>
      </p:sp>
      <p:sp>
        <p:nvSpPr>
          <p:cNvPr id="6" name="5 - Θέση αριθμού διαφάνειας"/>
          <p:cNvSpPr>
            <a:spLocks noGrp="1"/>
          </p:cNvSpPr>
          <p:nvPr>
            <p:ph type="sldNum" sz="quarter" idx="12"/>
          </p:nvPr>
        </p:nvSpPr>
        <p:spPr/>
        <p:txBody>
          <a:bodyPr/>
          <a:lstStyle/>
          <a:p>
            <a:pPr>
              <a:defRPr/>
            </a:pPr>
            <a:fld id="{42015AB6-8C67-4F11-B590-4E6F93FBD326}" type="slidenum">
              <a:rPr lang="en-US" smtClean="0"/>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Προσαρμοσμένη διάταξη">
    <p:spTree>
      <p:nvGrpSpPr>
        <p:cNvPr id="1" name=""/>
        <p:cNvGrpSpPr/>
        <p:nvPr/>
      </p:nvGrpSpPr>
      <p:grpSpPr>
        <a:xfrm>
          <a:off x="0" y="0"/>
          <a:ext cx="0" cy="0"/>
          <a:chOff x="0" y="0"/>
          <a:chExt cx="0" cy="0"/>
        </a:xfrm>
      </p:grpSpPr>
      <p:sp>
        <p:nvSpPr>
          <p:cNvPr id="2" name="1 - Τίτλος"/>
          <p:cNvSpPr>
            <a:spLocks noGrp="1"/>
          </p:cNvSpPr>
          <p:nvPr>
            <p:ph type="title"/>
          </p:nvPr>
        </p:nvSpPr>
        <p:spPr>
          <a:xfrm>
            <a:off x="1431925" y="360363"/>
            <a:ext cx="7404100" cy="1470025"/>
          </a:xfrm>
        </p:spPr>
        <p:txBody>
          <a:bodyPr/>
          <a:lstStyle/>
          <a:p>
            <a:r>
              <a:rPr lang="el-GR"/>
              <a:t>Kλικ για επεξεργασία του τίτλου</a:t>
            </a:r>
          </a:p>
        </p:txBody>
      </p:sp>
      <p:sp>
        <p:nvSpPr>
          <p:cNvPr id="3" name="Rectangle 7"/>
          <p:cNvSpPr>
            <a:spLocks noGrp="1" noChangeArrowheads="1"/>
          </p:cNvSpPr>
          <p:nvPr>
            <p:ph type="dt" idx="10"/>
          </p:nvPr>
        </p:nvSpPr>
        <p:spPr>
          <a:ln/>
        </p:spPr>
        <p:txBody>
          <a:bodyPr/>
          <a:lstStyle>
            <a:lvl1pPr>
              <a:defRPr/>
            </a:lvl1pPr>
          </a:lstStyle>
          <a:p>
            <a:pPr>
              <a:defRPr/>
            </a:pPr>
            <a:fld id="{F2B0D693-A116-4B2A-931C-4D475357C955}" type="datetime1">
              <a:rPr lang="en-US"/>
              <a:pPr>
                <a:defRPr/>
              </a:pPr>
              <a:t>10/5/2023</a:t>
            </a:fld>
            <a:endParaRPr lang="en-US"/>
          </a:p>
        </p:txBody>
      </p:sp>
      <p:sp>
        <p:nvSpPr>
          <p:cNvPr id="4" name="Rectangle 9"/>
          <p:cNvSpPr>
            <a:spLocks noGrp="1" noChangeArrowheads="1"/>
          </p:cNvSpPr>
          <p:nvPr>
            <p:ph type="sldNum" idx="11"/>
          </p:nvPr>
        </p:nvSpPr>
        <p:spPr>
          <a:ln/>
        </p:spPr>
        <p:txBody>
          <a:bodyPr/>
          <a:lstStyle>
            <a:lvl1pPr>
              <a:defRPr/>
            </a:lvl1pPr>
          </a:lstStyle>
          <a:p>
            <a:pPr>
              <a:defRPr/>
            </a:pPr>
            <a:fld id="{F33A8DFF-4536-4592-85BC-B7C2E60AE42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bg>
      <p:bgRef idx="1002">
        <a:schemeClr val="bg1"/>
      </p:bgRef>
    </p:bg>
    <p:spTree>
      <p:nvGrpSpPr>
        <p:cNvPr id="1" name=""/>
        <p:cNvGrpSpPr/>
        <p:nvPr/>
      </p:nvGrpSpPr>
      <p:grpSpPr>
        <a:xfrm>
          <a:off x="0" y="0"/>
          <a:ext cx="0" cy="0"/>
          <a:chOff x="0" y="0"/>
          <a:chExt cx="0" cy="0"/>
        </a:xfrm>
      </p:grpSpPr>
      <p:sp>
        <p:nvSpPr>
          <p:cNvPr id="3" name="2 - Θέση περιεχομένου"/>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περιεχομένου"/>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5" name="4 - Θέση ημερομηνίας"/>
          <p:cNvSpPr>
            <a:spLocks noGrp="1"/>
          </p:cNvSpPr>
          <p:nvPr>
            <p:ph type="dt" sz="half" idx="10"/>
          </p:nvPr>
        </p:nvSpPr>
        <p:spPr/>
        <p:txBody>
          <a:bodyPr/>
          <a:lstStyle/>
          <a:p>
            <a:pPr>
              <a:defRPr/>
            </a:pPr>
            <a:fld id="{439F7C0D-00DD-4D63-9E32-83B97519D01D}" type="datetime1">
              <a:rPr lang="en-US" smtClean="0"/>
              <a:pPr>
                <a:defRPr/>
              </a:pPr>
              <a:t>10/5/2023</a:t>
            </a:fld>
            <a:endParaRPr lang="en-US"/>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pPr>
              <a:defRPr/>
            </a:pPr>
            <a:fld id="{3F49F606-9CD0-4953-8424-161BD6F46CF8}" type="slidenum">
              <a:rPr lang="en-US" smtClean="0"/>
              <a:pPr>
                <a:defRPr/>
              </a:pPr>
              <a:t>‹#›</a:t>
            </a:fld>
            <a:endParaRPr lang="en-US"/>
          </a:p>
        </p:txBody>
      </p:sp>
      <p:sp>
        <p:nvSpPr>
          <p:cNvPr id="8" name="7 - Τίτλος"/>
          <p:cNvSpPr>
            <a:spLocks noGrp="1"/>
          </p:cNvSpPr>
          <p:nvPr>
            <p:ph type="title"/>
          </p:nvPr>
        </p:nvSpPr>
        <p:spPr/>
        <p:txBody>
          <a:bodyPr rtlCol="0"/>
          <a:lstStyle/>
          <a:p>
            <a:r>
              <a:rPr kumimoji="0" lang="el-GR"/>
              <a:t>Kλικ για επεξεργασία του τίτλου</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bg>
      <p:bgRef idx="1003">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8229600" cy="1143000"/>
          </a:xfrm>
        </p:spPr>
        <p:txBody>
          <a:bodyPr anchor="ctr"/>
          <a:lstStyle>
            <a:lvl1pPr>
              <a:defRPr/>
            </a:lvl1pPr>
            <a:extLst/>
          </a:lstStyle>
          <a:p>
            <a:r>
              <a:rPr kumimoji="0" lang="el-GR"/>
              <a:t>Kλικ για επεξεργασία του τίτλου</a:t>
            </a:r>
            <a:endParaRPr kumimoji="0" lang="en-US"/>
          </a:p>
        </p:txBody>
      </p:sp>
      <p:sp>
        <p:nvSpPr>
          <p:cNvPr id="3" name="2 - Θέση κειμένου"/>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a:t>Kλικ για επεξεργασία των στυλ του υποδείγματος</a:t>
            </a:r>
          </a:p>
        </p:txBody>
      </p:sp>
      <p:sp>
        <p:nvSpPr>
          <p:cNvPr id="4" name="3 - Θέση κειμένου"/>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a:t>Kλικ για επεξεργασία των στυλ του υποδείγματος</a:t>
            </a:r>
          </a:p>
        </p:txBody>
      </p:sp>
      <p:sp>
        <p:nvSpPr>
          <p:cNvPr id="5" name="4 - Θέση περιεχομένου"/>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6" name="5 - Θέση περιεχομένου"/>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7" name="6 - Θέση ημερομηνίας"/>
          <p:cNvSpPr>
            <a:spLocks noGrp="1"/>
          </p:cNvSpPr>
          <p:nvPr>
            <p:ph type="dt" sz="half" idx="10"/>
          </p:nvPr>
        </p:nvSpPr>
        <p:spPr/>
        <p:txBody>
          <a:bodyPr/>
          <a:lstStyle/>
          <a:p>
            <a:pPr>
              <a:defRPr/>
            </a:pPr>
            <a:fld id="{F8878C6C-6499-4862-A250-D5B7CBB89673}" type="datetime1">
              <a:rPr lang="en-US" smtClean="0"/>
              <a:pPr>
                <a:defRPr/>
              </a:pPr>
              <a:t>10/5/2023</a:t>
            </a:fld>
            <a:endParaRPr lang="en-US"/>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pPr>
              <a:defRPr/>
            </a:pPr>
            <a:fld id="{C6CB32C6-1488-4B85-8344-E35AEA5BBB81}"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bg>
      <p:bgRef idx="1002">
        <a:schemeClr val="bg1"/>
      </p:bgRef>
    </p:bg>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pPr>
              <a:defRPr/>
            </a:pPr>
            <a:fld id="{14D57C06-BEC7-4DD2-8132-EAD9D2D7C787}" type="datetime1">
              <a:rPr lang="en-US" smtClean="0"/>
              <a:pPr>
                <a:defRPr/>
              </a:pPr>
              <a:t>10/5/2023</a:t>
            </a:fld>
            <a:endParaRPr lang="en-US"/>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pPr>
              <a:defRPr/>
            </a:pPr>
            <a:fld id="{66CA39DC-3152-4CD4-81E1-D2B7031A0611}" type="slidenum">
              <a:rPr lang="en-US" smtClean="0"/>
              <a:pPr>
                <a:defRPr/>
              </a:pPr>
              <a:t>‹#›</a:t>
            </a:fld>
            <a:endParaRPr lang="en-US"/>
          </a:p>
        </p:txBody>
      </p:sp>
      <p:sp>
        <p:nvSpPr>
          <p:cNvPr id="6" name="5 - Τίτλος"/>
          <p:cNvSpPr>
            <a:spLocks noGrp="1"/>
          </p:cNvSpPr>
          <p:nvPr>
            <p:ph type="title"/>
          </p:nvPr>
        </p:nvSpPr>
        <p:spPr/>
        <p:txBody>
          <a:bodyPr rtlCol="0"/>
          <a:lstStyle/>
          <a:p>
            <a:r>
              <a:rPr kumimoji="0" lang="el-GR"/>
              <a:t>Kλικ για επεξεργασία του τίτλου</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pPr>
              <a:defRPr/>
            </a:pPr>
            <a:fld id="{CAB664A3-D041-4165-A2AF-DC425A97BC9C}" type="datetime1">
              <a:rPr lang="en-US" smtClean="0"/>
              <a:pPr>
                <a:defRPr/>
              </a:pPr>
              <a:t>10/5/2023</a:t>
            </a:fld>
            <a:endParaRPr lang="en-US"/>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pPr>
              <a:defRPr/>
            </a:pPr>
            <a:fld id="{E260082E-FD69-4FD2-81CD-B41B8CD2077D}"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3">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l-GR"/>
              <a:t>Kλικ για επεξεργασία του τίτλου</a:t>
            </a:r>
            <a:endParaRPr kumimoji="0" lang="en-US"/>
          </a:p>
        </p:txBody>
      </p:sp>
      <p:sp>
        <p:nvSpPr>
          <p:cNvPr id="3" name="2 - Θέση κειμένου"/>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l-GR"/>
              <a:t>Kλικ για επεξεργασία των στυλ του υποδείγματος</a:t>
            </a:r>
          </a:p>
        </p:txBody>
      </p:sp>
      <p:sp>
        <p:nvSpPr>
          <p:cNvPr id="4" name="3 - Θέση περιεχομένου"/>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5" name="4 - Θέση ημερομηνίας"/>
          <p:cNvSpPr>
            <a:spLocks noGrp="1"/>
          </p:cNvSpPr>
          <p:nvPr>
            <p:ph type="dt" sz="half" idx="10"/>
          </p:nvPr>
        </p:nvSpPr>
        <p:spPr>
          <a:xfrm>
            <a:off x="6727032" y="6407944"/>
            <a:ext cx="1920240" cy="365760"/>
          </a:xfrm>
        </p:spPr>
        <p:txBody>
          <a:bodyPr/>
          <a:lstStyle/>
          <a:p>
            <a:pPr>
              <a:defRPr/>
            </a:pPr>
            <a:fld id="{FC0123F8-8006-4BDD-934A-5901B329F8FE}" type="datetime1">
              <a:rPr lang="en-US" smtClean="0"/>
              <a:pPr>
                <a:defRPr/>
              </a:pPr>
              <a:t>10/5/2023</a:t>
            </a:fld>
            <a:endParaRPr lang="en-US"/>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pPr>
              <a:defRPr/>
            </a:pPr>
            <a:fld id="{ED9A9E6F-2195-4398-9446-A21BB9762D0A}"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2">
        <a:schemeClr val="bg1"/>
      </p:bgRef>
    </p:bg>
    <p:spTree>
      <p:nvGrpSpPr>
        <p:cNvPr id="1" name=""/>
        <p:cNvGrpSpPr/>
        <p:nvPr/>
      </p:nvGrpSpPr>
      <p:grpSpPr>
        <a:xfrm>
          <a:off x="0" y="0"/>
          <a:ext cx="0" cy="0"/>
          <a:chOff x="0" y="0"/>
          <a:chExt cx="0" cy="0"/>
        </a:xfrm>
      </p:grpSpPr>
      <p:sp>
        <p:nvSpPr>
          <p:cNvPr id="4" name="3 - Θέση κειμένου"/>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l-GR"/>
              <a:t>Kλικ για επεξεργασία των στυλ του υποδείγματος</a:t>
            </a:r>
          </a:p>
        </p:txBody>
      </p:sp>
      <p:sp>
        <p:nvSpPr>
          <p:cNvPr id="3" name="2 - Θέση εικόνας"/>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l-GR"/>
              <a:t>Κάντε κλικ στο εικονίδιο για να προσθέσετε μια εικόνα</a:t>
            </a:r>
            <a:endParaRPr kumimoji="0" lang="en-US" dirty="0"/>
          </a:p>
        </p:txBody>
      </p:sp>
      <p:sp>
        <p:nvSpPr>
          <p:cNvPr id="5" name="4 - Θέση ημερομηνίας"/>
          <p:cNvSpPr>
            <a:spLocks noGrp="1"/>
          </p:cNvSpPr>
          <p:nvPr>
            <p:ph type="dt" sz="half" idx="10"/>
          </p:nvPr>
        </p:nvSpPr>
        <p:spPr/>
        <p:txBody>
          <a:bodyPr/>
          <a:lstStyle>
            <a:lvl1pPr>
              <a:defRPr>
                <a:solidFill>
                  <a:schemeClr val="tx1"/>
                </a:solidFill>
              </a:defRPr>
            </a:lvl1pPr>
            <a:extLst/>
          </a:lstStyle>
          <a:p>
            <a:pPr>
              <a:defRPr/>
            </a:pPr>
            <a:fld id="{B9FD07B8-17C2-4C25-86A2-444432177A14}" type="datetime1">
              <a:rPr lang="en-US" smtClean="0"/>
              <a:pPr>
                <a:defRPr/>
              </a:pPr>
              <a:t>10/5/2023</a:t>
            </a:fld>
            <a:endParaRPr lang="en-US"/>
          </a:p>
        </p:txBody>
      </p:sp>
      <p:sp>
        <p:nvSpPr>
          <p:cNvPr id="6" name="5 - Θέση υποσέλιδου"/>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l-GR"/>
          </a:p>
        </p:txBody>
      </p:sp>
      <p:sp>
        <p:nvSpPr>
          <p:cNvPr id="7" name="6 - Θέση αριθμού διαφάνειας"/>
          <p:cNvSpPr>
            <a:spLocks noGrp="1"/>
          </p:cNvSpPr>
          <p:nvPr>
            <p:ph type="sldNum" sz="quarter" idx="12"/>
          </p:nvPr>
        </p:nvSpPr>
        <p:spPr/>
        <p:txBody>
          <a:bodyPr/>
          <a:lstStyle>
            <a:lvl1pPr>
              <a:defRPr>
                <a:solidFill>
                  <a:schemeClr val="tx1"/>
                </a:solidFill>
              </a:defRPr>
            </a:lvl1pPr>
            <a:extLst/>
          </a:lstStyle>
          <a:p>
            <a:pPr>
              <a:defRPr/>
            </a:pPr>
            <a:fld id="{E9A04BAC-BB93-471C-8464-BEEC6EF506C2}" type="slidenum">
              <a:rPr lang="en-US" smtClean="0"/>
              <a:pPr>
                <a:defRPr/>
              </a:pPr>
              <a:t>‹#›</a:t>
            </a:fld>
            <a:endParaRPr lang="en-US"/>
          </a:p>
        </p:txBody>
      </p:sp>
      <p:sp>
        <p:nvSpPr>
          <p:cNvPr id="2" name="1 - Τίτλος"/>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l-GR"/>
              <a:t>Kλικ για επεξεργασία του τίτλου</a:t>
            </a:r>
            <a:endParaRPr kumimoji="0" lang="en-US"/>
          </a:p>
        </p:txBody>
      </p:sp>
      <p:sp>
        <p:nvSpPr>
          <p:cNvPr id="8" name="7 - Ελεύθερη σχεδίαση"/>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 Ελεύθερη σχεδίαση"/>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 Ορθογώνιο τρίγωνο"/>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10 - Ευθεία γραμμή σύνδεσης"/>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 Διάσημα"/>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12 - Διάσημα"/>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 Ελεύθερη σχεδίαση"/>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Ελεύθερη σχεδίαση"/>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 Ορθογώνιο τρίγωνο"/>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14 - Ευθεία γραμμή σύνδεσης"/>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 Θέση τίτλου"/>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l-GR"/>
              <a:t>Kλικ για επεξεργασία του τίτλου</a:t>
            </a:r>
            <a:endParaRPr kumimoji="0" lang="en-US"/>
          </a:p>
        </p:txBody>
      </p:sp>
      <p:sp>
        <p:nvSpPr>
          <p:cNvPr id="30" name="29 - Θέση κειμένου"/>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l-GR"/>
              <a:t>Kλικ για επεξεργασία των στυλ του υποδείγματος</a:t>
            </a:r>
          </a:p>
          <a:p>
            <a:pPr lvl="1" eaLnBrk="1" latinLnBrk="0" hangingPunct="1"/>
            <a:r>
              <a:rPr kumimoji="0" lang="el-GR"/>
              <a:t>Δεύτερου επιπέδου</a:t>
            </a:r>
          </a:p>
          <a:p>
            <a:pPr lvl="2" eaLnBrk="1" latinLnBrk="0" hangingPunct="1"/>
            <a:r>
              <a:rPr kumimoji="0" lang="el-GR"/>
              <a:t>Τρίτου επιπέδου</a:t>
            </a:r>
          </a:p>
          <a:p>
            <a:pPr lvl="3" eaLnBrk="1" latinLnBrk="0" hangingPunct="1"/>
            <a:r>
              <a:rPr kumimoji="0" lang="el-GR"/>
              <a:t>Τέταρτου επιπέδου</a:t>
            </a:r>
          </a:p>
          <a:p>
            <a:pPr lvl="4" eaLnBrk="1" latinLnBrk="0" hangingPunct="1"/>
            <a:r>
              <a:rPr kumimoji="0" lang="el-GR"/>
              <a:t>Πέμπτου επιπέδου</a:t>
            </a:r>
            <a:endParaRPr kumimoji="0" lang="en-US"/>
          </a:p>
        </p:txBody>
      </p:sp>
      <p:sp>
        <p:nvSpPr>
          <p:cNvPr id="10" name="9 - Θέση ημερομηνίας"/>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fld id="{3A160E62-EEBE-401A-876E-9015B0E1848E}" type="datetime1">
              <a:rPr lang="en-US" smtClean="0"/>
              <a:pPr>
                <a:defRPr/>
              </a:pPr>
              <a:t>10/5/2023</a:t>
            </a:fld>
            <a:endParaRPr lang="en-US"/>
          </a:p>
        </p:txBody>
      </p:sp>
      <p:sp>
        <p:nvSpPr>
          <p:cNvPr id="22" name="21 - Θέση υποσέλιδου"/>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lgn="r" eaLnBrk="1" latinLnBrk="0" hangingPunct="1"/>
            <a:endParaRPr kumimoji="0" lang="en-US" sz="1000" dirty="0">
              <a:solidFill>
                <a:schemeClr val="tx1"/>
              </a:solidFill>
            </a:endParaRPr>
          </a:p>
        </p:txBody>
      </p:sp>
      <p:sp>
        <p:nvSpPr>
          <p:cNvPr id="18" name="17 - Θέση αριθμού διαφάνειας"/>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61D5E611-8E63-4AE4-9614-A67C478A84C5}"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hf sldNum="0" hdr="0" ftr="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 Θέση τίτλου"/>
          <p:cNvSpPr>
            <a:spLocks noGrp="1"/>
          </p:cNvSpPr>
          <p:nvPr>
            <p:ph type="title"/>
          </p:nvPr>
        </p:nvSpPr>
        <p:spPr>
          <a:xfrm>
            <a:off x="457200" y="152400"/>
            <a:ext cx="8229600" cy="990600"/>
          </a:xfrm>
          <a:prstGeom prst="rect">
            <a:avLst/>
          </a:prstGeom>
        </p:spPr>
        <p:txBody>
          <a:bodyPr vert="horz" anchor="b" anchorCtr="0">
            <a:normAutofit/>
          </a:bodyPr>
          <a:lstStyle/>
          <a:p>
            <a:r>
              <a:rPr kumimoji="0" lang="el-GR"/>
              <a:t>Kλικ για επεξεργασία του τίτλου</a:t>
            </a:r>
            <a:endParaRPr kumimoji="0" lang="en-US"/>
          </a:p>
        </p:txBody>
      </p:sp>
      <p:sp>
        <p:nvSpPr>
          <p:cNvPr id="13" name="12 - Θέση κειμένου"/>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l-GR"/>
              <a:t>Kλικ για επεξεργασία των στυλ του υποδείγματος</a:t>
            </a:r>
          </a:p>
          <a:p>
            <a:pPr lvl="1" eaLnBrk="1" latinLnBrk="0" hangingPunct="1"/>
            <a:r>
              <a:rPr kumimoji="0" lang="el-GR"/>
              <a:t>Δεύτερου επιπέδου</a:t>
            </a:r>
          </a:p>
          <a:p>
            <a:pPr lvl="2" eaLnBrk="1" latinLnBrk="0" hangingPunct="1"/>
            <a:r>
              <a:rPr kumimoji="0" lang="el-GR"/>
              <a:t>Τρίτου επιπέδου</a:t>
            </a:r>
          </a:p>
          <a:p>
            <a:pPr lvl="3" eaLnBrk="1" latinLnBrk="0" hangingPunct="1"/>
            <a:r>
              <a:rPr kumimoji="0" lang="el-GR"/>
              <a:t>Τέταρτου επιπέδου</a:t>
            </a:r>
          </a:p>
          <a:p>
            <a:pPr lvl="4" eaLnBrk="1" latinLnBrk="0" hangingPunct="1"/>
            <a:r>
              <a:rPr kumimoji="0" lang="el-GR"/>
              <a:t>Πέμπτου επιπέδου</a:t>
            </a:r>
            <a:endParaRPr kumimoji="0" lang="en-US"/>
          </a:p>
        </p:txBody>
      </p:sp>
      <p:sp>
        <p:nvSpPr>
          <p:cNvPr id="14" name="13 - Θέση ημερομηνίας"/>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pPr>
              <a:defRPr/>
            </a:pPr>
            <a:fld id="{5CF3A394-5A12-4651-98DE-1401FA8572B1}" type="datetime1">
              <a:rPr lang="en-US" smtClean="0"/>
              <a:pPr>
                <a:defRPr/>
              </a:pPr>
              <a:t>10/5/2023</a:t>
            </a:fld>
            <a:endParaRPr lang="en-US"/>
          </a:p>
        </p:txBody>
      </p:sp>
      <p:sp>
        <p:nvSpPr>
          <p:cNvPr id="3" name="2 - Θέση υποσέλιδου"/>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pPr algn="r" eaLnBrk="1" latinLnBrk="0" hangingPunct="1"/>
            <a:endParaRPr kumimoji="0" lang="en-US" sz="1400" dirty="0">
              <a:solidFill>
                <a:schemeClr val="tx2"/>
              </a:solidFill>
            </a:endParaRPr>
          </a:p>
        </p:txBody>
      </p:sp>
      <p:sp>
        <p:nvSpPr>
          <p:cNvPr id="23" name="22 - Θέση αριθμού διαφάνειας"/>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pPr>
              <a:defRPr/>
            </a:pPr>
            <a:fld id="{C029FDBA-CDFD-4E2D-8660-224198097724}" type="slidenum">
              <a:rPr lang="en-US" smtClean="0"/>
              <a:pPr>
                <a:defRPr/>
              </a:pPr>
              <a:t>‹#›</a:t>
            </a:fld>
            <a:endParaRPr lang="en-US"/>
          </a:p>
        </p:txBody>
      </p:sp>
      <p:sp>
        <p:nvSpPr>
          <p:cNvPr id="28" name="27 - Ευθεία γραμμή σύνδεσης"/>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28 - Ευθεία γραμμή σύνδεσης"/>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 Ισοσκελές τρίγωνο"/>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hf sldNum="0" hdr="0" ftr="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 Ελεύθερη σχεδίαση"/>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 Θέση τίτλου"/>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l-GR"/>
              <a:t>Kλικ για επεξεργασία του τίτλου</a:t>
            </a:r>
            <a:endParaRPr kumimoji="0" lang="en-US"/>
          </a:p>
        </p:txBody>
      </p:sp>
      <p:sp>
        <p:nvSpPr>
          <p:cNvPr id="30" name="29 - Θέση κειμένου"/>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l-GR"/>
              <a:t>Kλικ για επεξεργασία των στυλ του υποδείγματος</a:t>
            </a:r>
          </a:p>
          <a:p>
            <a:pPr lvl="1" eaLnBrk="1" latinLnBrk="0" hangingPunct="1"/>
            <a:r>
              <a:rPr kumimoji="0" lang="el-GR"/>
              <a:t>Δεύτερου επιπέδου</a:t>
            </a:r>
          </a:p>
          <a:p>
            <a:pPr lvl="2" eaLnBrk="1" latinLnBrk="0" hangingPunct="1"/>
            <a:r>
              <a:rPr kumimoji="0" lang="el-GR"/>
              <a:t>Τρίτου επιπέδου</a:t>
            </a:r>
          </a:p>
          <a:p>
            <a:pPr lvl="3" eaLnBrk="1" latinLnBrk="0" hangingPunct="1"/>
            <a:r>
              <a:rPr kumimoji="0" lang="el-GR"/>
              <a:t>Τέταρτου επιπέδου</a:t>
            </a:r>
          </a:p>
          <a:p>
            <a:pPr lvl="4" eaLnBrk="1" latinLnBrk="0" hangingPunct="1"/>
            <a:r>
              <a:rPr kumimoji="0" lang="el-GR"/>
              <a:t>Πέμπτου επιπέδου</a:t>
            </a:r>
            <a:endParaRPr kumimoji="0" lang="en-US"/>
          </a:p>
        </p:txBody>
      </p:sp>
      <p:sp>
        <p:nvSpPr>
          <p:cNvPr id="10" name="9 - Θέση ημερομηνίας"/>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3A160E62-EEBE-401A-876E-9015B0E1848E}" type="datetime1">
              <a:rPr lang="en-US" smtClean="0"/>
              <a:pPr>
                <a:defRPr/>
              </a:pPr>
              <a:t>10/5/2023</a:t>
            </a:fld>
            <a:endParaRPr lang="en-US"/>
          </a:p>
        </p:txBody>
      </p:sp>
      <p:sp>
        <p:nvSpPr>
          <p:cNvPr id="22" name="21 - Θέση υποσέλιδου"/>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lgn="r" eaLnBrk="1" latinLnBrk="0" hangingPunct="1"/>
            <a:endParaRPr kumimoji="0" lang="en-US" sz="1000" dirty="0">
              <a:solidFill>
                <a:schemeClr val="tx1"/>
              </a:solidFill>
            </a:endParaRPr>
          </a:p>
        </p:txBody>
      </p:sp>
      <p:sp>
        <p:nvSpPr>
          <p:cNvPr id="18" name="17 - Θέση αριθμού διαφάνειας"/>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61D5E611-8E63-4AE4-9614-A67C478A84C5}" type="slidenum">
              <a:rPr lang="en-US" smtClean="0"/>
              <a:pPr>
                <a:defRPr/>
              </a:pPr>
              <a:t>‹#›</a:t>
            </a:fld>
            <a:endParaRPr lang="en-US"/>
          </a:p>
        </p:txBody>
      </p:sp>
      <p:grpSp>
        <p:nvGrpSpPr>
          <p:cNvPr id="2" name="1 - Ομάδα"/>
          <p:cNvGrpSpPr/>
          <p:nvPr/>
        </p:nvGrpSpPr>
        <p:grpSpPr>
          <a:xfrm>
            <a:off x="-19017" y="202408"/>
            <a:ext cx="9180548" cy="649224"/>
            <a:chOff x="-19045" y="216550"/>
            <a:chExt cx="9180548" cy="649224"/>
          </a:xfrm>
        </p:grpSpPr>
        <p:sp>
          <p:nvSpPr>
            <p:cNvPr id="12" name="11 - Ελεύθερη σχεδίαση"/>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 Ελεύθερη σχεδίαση"/>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Lst>
  <p:hf sldNum="0" hdr="0" ftr="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www.gsae.edu.gr/el/epaggelmatiki-katartisi/i-e-k-institoyta-epaggelmatikis-katartisis/diekpinakas/attikidiek"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facebook.com/iekaigaleo/" TargetMode="Externa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iekaigal.att.sch.gr/?page_id=955" TargetMode="External"/><Relationship Id="rId2" Type="http://schemas.openxmlformats.org/officeDocument/2006/relationships/hyperlink" Target="https://chaise-blockchainskills.eu/"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a:xfrm>
            <a:off x="1187450" y="2420938"/>
            <a:ext cx="7405688" cy="2736850"/>
          </a:xfrm>
        </p:spPr>
        <p:txBody>
          <a:bodyPr/>
          <a:lstStyle/>
          <a:p>
            <a:pPr algn="ctr" eaLnBrk="1" hangingPunct="1">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l-GR" sz="4800" b="1" dirty="0">
                <a:solidFill>
                  <a:srgbClr val="572314"/>
                </a:solidFill>
                <a:latin typeface="Calibri" pitchFamily="32" charset="0"/>
              </a:rPr>
              <a:t>Ενημέρωση Σπουδαστών</a:t>
            </a:r>
            <a:br>
              <a:rPr lang="el-GR" sz="4800" b="1" dirty="0">
                <a:solidFill>
                  <a:srgbClr val="572314"/>
                </a:solidFill>
                <a:latin typeface="Calibri" pitchFamily="32" charset="0"/>
              </a:rPr>
            </a:br>
            <a:r>
              <a:rPr lang="el-GR" sz="1800" b="1" dirty="0">
                <a:solidFill>
                  <a:srgbClr val="572314"/>
                </a:solidFill>
                <a:latin typeface="Calibri" pitchFamily="32" charset="0"/>
              </a:rPr>
              <a:t>Δημήτριος Κυριακός</a:t>
            </a:r>
            <a:br>
              <a:rPr lang="el-GR" sz="1800" b="1" dirty="0">
                <a:solidFill>
                  <a:srgbClr val="572314"/>
                </a:solidFill>
                <a:latin typeface="Calibri" pitchFamily="32" charset="0"/>
              </a:rPr>
            </a:br>
            <a:br>
              <a:rPr lang="el-GR" sz="1800" b="1" dirty="0">
                <a:solidFill>
                  <a:srgbClr val="572314"/>
                </a:solidFill>
                <a:latin typeface="Calibri" pitchFamily="32" charset="0"/>
              </a:rPr>
            </a:br>
            <a:r>
              <a:rPr lang="el-GR" sz="1800" b="1" dirty="0">
                <a:solidFill>
                  <a:srgbClr val="572314"/>
                </a:solidFill>
                <a:latin typeface="Calibri" pitchFamily="32" charset="0"/>
              </a:rPr>
              <a:t>Πληροφορικός, </a:t>
            </a:r>
            <a:r>
              <a:rPr lang="en-US" sz="1800" b="1" dirty="0" err="1">
                <a:solidFill>
                  <a:srgbClr val="572314"/>
                </a:solidFill>
                <a:latin typeface="Calibri" pitchFamily="32" charset="0"/>
              </a:rPr>
              <a:t>MSc,MBA,MEd</a:t>
            </a:r>
            <a:r>
              <a:rPr lang="el-GR" sz="1800" b="1" dirty="0">
                <a:solidFill>
                  <a:srgbClr val="572314"/>
                </a:solidFill>
                <a:latin typeface="Calibri" pitchFamily="32" charset="0"/>
              </a:rPr>
              <a:t>,</a:t>
            </a:r>
            <a:r>
              <a:rPr lang="en-US" sz="1800" b="1" dirty="0" err="1">
                <a:solidFill>
                  <a:srgbClr val="572314"/>
                </a:solidFill>
                <a:latin typeface="Calibri" pitchFamily="32" charset="0"/>
              </a:rPr>
              <a:t>Phd</a:t>
            </a:r>
            <a:r>
              <a:rPr lang="en-US" sz="1800" b="1" dirty="0">
                <a:solidFill>
                  <a:srgbClr val="572314"/>
                </a:solidFill>
                <a:latin typeface="Calibri" pitchFamily="32" charset="0"/>
              </a:rPr>
              <a:t>(C)</a:t>
            </a:r>
            <a:br>
              <a:rPr lang="el-GR" sz="1800" b="1" dirty="0">
                <a:solidFill>
                  <a:srgbClr val="572314"/>
                </a:solidFill>
                <a:latin typeface="Calibri" pitchFamily="32" charset="0"/>
              </a:rPr>
            </a:br>
            <a:r>
              <a:rPr lang="el-GR" sz="1800" b="1" dirty="0">
                <a:solidFill>
                  <a:srgbClr val="572314"/>
                </a:solidFill>
                <a:latin typeface="Calibri" pitchFamily="32" charset="0"/>
              </a:rPr>
              <a:t>Διευθυντής Δ</a:t>
            </a:r>
            <a:r>
              <a:rPr lang="en-US" sz="1800" b="1" dirty="0">
                <a:solidFill>
                  <a:srgbClr val="572314"/>
                </a:solidFill>
                <a:latin typeface="Calibri" pitchFamily="32" charset="0"/>
              </a:rPr>
              <a:t>.</a:t>
            </a:r>
            <a:r>
              <a:rPr lang="el-GR" sz="1800" b="1" dirty="0">
                <a:solidFill>
                  <a:srgbClr val="572314"/>
                </a:solidFill>
                <a:latin typeface="Calibri" pitchFamily="32" charset="0"/>
              </a:rPr>
              <a:t>Θ.ΙΕΚ Αιγάλεω</a:t>
            </a:r>
            <a:endParaRPr lang="el-GR" sz="4800" b="1" dirty="0">
              <a:solidFill>
                <a:srgbClr val="572314"/>
              </a:solidFill>
              <a:latin typeface="Calibri" pitchFamily="32" charset="0"/>
            </a:endParaRPr>
          </a:p>
        </p:txBody>
      </p:sp>
      <p:sp>
        <p:nvSpPr>
          <p:cNvPr id="4099" name="Rectangle 2"/>
          <p:cNvSpPr>
            <a:spLocks noGrp="1" noChangeArrowheads="1"/>
          </p:cNvSpPr>
          <p:nvPr>
            <p:ph type="subTitle" idx="4294967295"/>
          </p:nvPr>
        </p:nvSpPr>
        <p:spPr>
          <a:xfrm>
            <a:off x="1709721" y="5805264"/>
            <a:ext cx="7370271" cy="1061880"/>
          </a:xfrm>
        </p:spPr>
        <p:txBody>
          <a:bodyPr lIns="90000" tIns="0" rIns="90000" bIns="45000">
            <a:normAutofit fontScale="85000" lnSpcReduction="20000"/>
          </a:bodyPr>
          <a:lstStyle/>
          <a:p>
            <a:pPr marL="26988" indent="0" eaLnBrk="1" hangingPunct="1">
              <a:lnSpc>
                <a:spcPct val="100000"/>
              </a:lnSpc>
              <a:spcBef>
                <a:spcPts val="600"/>
              </a:spcBef>
              <a:spcAft>
                <a:spcPct val="0"/>
              </a:spcAft>
              <a:buFont typeface="Times New Roman" pitchFamily="16" charset="0"/>
              <a:buNone/>
              <a:tabLst>
                <a:tab pos="26988"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l-GR" sz="2600" dirty="0">
                <a:solidFill>
                  <a:srgbClr val="361309"/>
                </a:solidFill>
              </a:rPr>
              <a:t>	</a:t>
            </a:r>
            <a:endParaRPr lang="en-US" sz="2600" dirty="0">
              <a:solidFill>
                <a:srgbClr val="361309"/>
              </a:solidFill>
            </a:endParaRPr>
          </a:p>
          <a:p>
            <a:pPr marL="26988" indent="0" eaLnBrk="1" hangingPunct="1">
              <a:lnSpc>
                <a:spcPct val="100000"/>
              </a:lnSpc>
              <a:spcBef>
                <a:spcPts val="600"/>
              </a:spcBef>
              <a:spcAft>
                <a:spcPct val="0"/>
              </a:spcAft>
              <a:buFont typeface="Times New Roman" pitchFamily="16" charset="0"/>
              <a:buNone/>
              <a:tabLst>
                <a:tab pos="26988"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endParaRPr lang="en-US" sz="2600" dirty="0">
              <a:solidFill>
                <a:srgbClr val="361309"/>
              </a:solidFill>
            </a:endParaRPr>
          </a:p>
          <a:p>
            <a:pPr marL="26988" indent="0" algn="r" eaLnBrk="1" hangingPunct="1">
              <a:lnSpc>
                <a:spcPct val="100000"/>
              </a:lnSpc>
              <a:spcBef>
                <a:spcPts val="600"/>
              </a:spcBef>
              <a:spcAft>
                <a:spcPct val="0"/>
              </a:spcAft>
              <a:buFont typeface="Times New Roman" pitchFamily="16" charset="0"/>
              <a:buNone/>
              <a:tabLst>
                <a:tab pos="26988"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n-US" sz="2600" b="1" dirty="0">
                <a:solidFill>
                  <a:srgbClr val="361309"/>
                </a:solidFill>
                <a:latin typeface="Calibri" pitchFamily="32" charset="0"/>
              </a:rPr>
              <a:t>ΔΙΔΑΚΤΙΚΟ ΕΤΟΣ 20</a:t>
            </a:r>
            <a:r>
              <a:rPr lang="el-GR" b="1" dirty="0">
                <a:solidFill>
                  <a:srgbClr val="361309"/>
                </a:solidFill>
                <a:latin typeface="Calibri" pitchFamily="32" charset="0"/>
              </a:rPr>
              <a:t>23-24</a:t>
            </a:r>
            <a:endParaRPr lang="en-US" sz="2600" b="1" dirty="0">
              <a:solidFill>
                <a:srgbClr val="361309"/>
              </a:solidFill>
              <a:latin typeface="Calibri" pitchFamily="32" charset="0"/>
            </a:endParaRPr>
          </a:p>
        </p:txBody>
      </p:sp>
      <p:pic>
        <p:nvPicPr>
          <p:cNvPr id="3" name="Εικόνα 2">
            <a:extLst>
              <a:ext uri="{FF2B5EF4-FFF2-40B4-BE49-F238E27FC236}">
                <a16:creationId xmlns:a16="http://schemas.microsoft.com/office/drawing/2014/main" id="{5441C24A-8504-A120-C4CA-BB8B695435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5696" y="764704"/>
            <a:ext cx="5904656" cy="2535709"/>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a:xfrm>
            <a:off x="1435100" y="274638"/>
            <a:ext cx="7497763" cy="1143000"/>
          </a:xfrm>
        </p:spPr>
        <p:txBody>
          <a:bodyPr/>
          <a:lstStyle/>
          <a:p>
            <a:pPr algn="ctr" eaLnBrk="1" hangingPunct="1">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l-GR" sz="4300" b="1">
                <a:solidFill>
                  <a:srgbClr val="572314"/>
                </a:solidFill>
                <a:latin typeface="Calibri" pitchFamily="32" charset="0"/>
              </a:rPr>
              <a:t>Σκοπός  Ι.Ε.Κ</a:t>
            </a:r>
            <a:r>
              <a:rPr lang="el-GR" sz="4300" b="1">
                <a:solidFill>
                  <a:srgbClr val="572314"/>
                </a:solidFill>
              </a:rPr>
              <a:t>.</a:t>
            </a:r>
          </a:p>
        </p:txBody>
      </p:sp>
      <p:sp>
        <p:nvSpPr>
          <p:cNvPr id="5123" name="Text Box 2"/>
          <p:cNvSpPr txBox="1">
            <a:spLocks noChangeArrowheads="1"/>
          </p:cNvSpPr>
          <p:nvPr/>
        </p:nvSpPr>
        <p:spPr bwMode="auto">
          <a:xfrm>
            <a:off x="468313" y="1196975"/>
            <a:ext cx="8207375" cy="5184775"/>
          </a:xfrm>
          <a:prstGeom prst="rect">
            <a:avLst/>
          </a:prstGeom>
          <a:noFill/>
          <a:ln w="9525">
            <a:noFill/>
            <a:round/>
            <a:headEnd/>
            <a:tailEnd/>
          </a:ln>
        </p:spPr>
        <p:txBody>
          <a:bodyPr lIns="90000" tIns="45000" rIns="90000" bIns="45000"/>
          <a:lstStyle/>
          <a:p>
            <a:pPr marL="365125" indent="-280988" algn="just" hangingPunct="1">
              <a:lnSpc>
                <a:spcPct val="100000"/>
              </a:lnSpc>
              <a:spcBef>
                <a:spcPts val="600"/>
              </a:spcBef>
              <a:tabLst>
                <a:tab pos="36512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l-GR" sz="3200" dirty="0">
                <a:solidFill>
                  <a:srgbClr val="000000"/>
                </a:solidFill>
                <a:latin typeface="Calibri" pitchFamily="32" charset="0"/>
              </a:rPr>
              <a:t>   </a:t>
            </a:r>
            <a:r>
              <a:rPr lang="el-GR" sz="3200" b="1" dirty="0">
                <a:solidFill>
                  <a:srgbClr val="000000"/>
                </a:solidFill>
                <a:latin typeface="Calibri" pitchFamily="32" charset="0"/>
              </a:rPr>
              <a:t>Σκοπός</a:t>
            </a:r>
            <a:r>
              <a:rPr lang="el-GR" sz="3200" dirty="0">
                <a:solidFill>
                  <a:srgbClr val="000000"/>
                </a:solidFill>
                <a:latin typeface="Calibri" pitchFamily="32" charset="0"/>
              </a:rPr>
              <a:t> του Ινστιτούτου Επαγγελματικής Κατάρτισης (Ι.Ε.Κ.) είναι η παροχή υπηρεσιών </a:t>
            </a:r>
            <a:r>
              <a:rPr lang="el-GR" sz="3200" b="1" dirty="0">
                <a:solidFill>
                  <a:srgbClr val="000000"/>
                </a:solidFill>
                <a:latin typeface="Calibri" pitchFamily="32" charset="0"/>
              </a:rPr>
              <a:t>αρχικής επαγγελματικής κατάρτισης </a:t>
            </a:r>
            <a:r>
              <a:rPr lang="el-GR" sz="3200" dirty="0">
                <a:solidFill>
                  <a:srgbClr val="000000"/>
                </a:solidFill>
                <a:latin typeface="Calibri" pitchFamily="32" charset="0"/>
              </a:rPr>
              <a:t>σε αποφοίτους δευτεροβάθμιας εκπαίδευσης και αποφοίτους Σχολών Επαγγελματικής Κατάρτισης (Σ.Ε.Κ.).</a:t>
            </a:r>
          </a:p>
          <a:p>
            <a:pPr marL="365125" indent="-280988" algn="just" hangingPunct="1">
              <a:lnSpc>
                <a:spcPct val="100000"/>
              </a:lnSpc>
              <a:spcBef>
                <a:spcPts val="600"/>
              </a:spcBef>
              <a:tabLst>
                <a:tab pos="36512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endParaRPr lang="el-GR" sz="3200" dirty="0">
              <a:solidFill>
                <a:srgbClr val="000000"/>
              </a:solidFill>
              <a:latin typeface="Calibri" pitchFamily="32" charset="0"/>
            </a:endParaRPr>
          </a:p>
          <a:p>
            <a:pPr marL="365125" indent="-280988" algn="just" hangingPunct="1">
              <a:lnSpc>
                <a:spcPct val="100000"/>
              </a:lnSpc>
              <a:spcBef>
                <a:spcPts val="600"/>
              </a:spcBef>
              <a:tabLst>
                <a:tab pos="36512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l-GR" sz="3200" dirty="0">
                <a:solidFill>
                  <a:srgbClr val="000000"/>
                </a:solidFill>
                <a:latin typeface="Calibri" pitchFamily="32" charset="0"/>
              </a:rPr>
              <a:t>Στους αποφοίτους των Ι.Ε.Κ. </a:t>
            </a:r>
            <a:r>
              <a:rPr lang="el-GR" sz="3200" b="1" dirty="0">
                <a:solidFill>
                  <a:srgbClr val="000000"/>
                </a:solidFill>
                <a:latin typeface="Calibri" pitchFamily="32" charset="0"/>
              </a:rPr>
              <a:t>χορηγείτα</a:t>
            </a:r>
            <a:r>
              <a:rPr lang="el-GR" sz="3200" dirty="0">
                <a:solidFill>
                  <a:srgbClr val="000000"/>
                </a:solidFill>
                <a:latin typeface="Calibri" pitchFamily="32" charset="0"/>
              </a:rPr>
              <a:t>ι Βεβαίωση Επαγγελματικής Κατάρτισης (ΒΕΚ).</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Grp="1" noChangeArrowheads="1"/>
          </p:cNvSpPr>
          <p:nvPr>
            <p:ph type="title"/>
          </p:nvPr>
        </p:nvSpPr>
        <p:spPr>
          <a:xfrm>
            <a:off x="1435100" y="274638"/>
            <a:ext cx="7497763" cy="1143000"/>
          </a:xfrm>
        </p:spPr>
        <p:txBody>
          <a:bodyPr/>
          <a:lstStyle/>
          <a:p>
            <a:pPr algn="ctr" eaLnBrk="1" hangingPunct="1">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l-GR" sz="4300" b="1" dirty="0">
                <a:solidFill>
                  <a:srgbClr val="572314"/>
                </a:solidFill>
                <a:latin typeface="Calibri" pitchFamily="32" charset="0"/>
              </a:rPr>
              <a:t>ΦΟΙΤΗΣΗ (1)</a:t>
            </a:r>
          </a:p>
        </p:txBody>
      </p:sp>
      <p:sp>
        <p:nvSpPr>
          <p:cNvPr id="6147" name="Text Box 2"/>
          <p:cNvSpPr txBox="1">
            <a:spLocks noChangeArrowheads="1"/>
          </p:cNvSpPr>
          <p:nvPr/>
        </p:nvSpPr>
        <p:spPr bwMode="auto">
          <a:xfrm>
            <a:off x="900113" y="1412875"/>
            <a:ext cx="7497762" cy="4800600"/>
          </a:xfrm>
          <a:prstGeom prst="rect">
            <a:avLst/>
          </a:prstGeom>
          <a:noFill/>
          <a:ln w="9525">
            <a:noFill/>
            <a:round/>
            <a:headEnd/>
            <a:tailEnd/>
          </a:ln>
        </p:spPr>
        <p:txBody>
          <a:bodyPr lIns="90000" tIns="45000" rIns="90000" bIns="45000"/>
          <a:lstStyle/>
          <a:p>
            <a:pPr marL="365125" indent="-280988" algn="ctr" hangingPunct="1">
              <a:lnSpc>
                <a:spcPct val="100000"/>
              </a:lnSpc>
              <a:spcBef>
                <a:spcPts val="600"/>
              </a:spcBef>
              <a:tabLst>
                <a:tab pos="36512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l-GR" sz="3200" b="1" dirty="0">
                <a:solidFill>
                  <a:srgbClr val="000000"/>
                </a:solidFill>
                <a:latin typeface="Calibri" pitchFamily="32" charset="0"/>
              </a:rPr>
              <a:t>Έτος και εξάμηνα κατάρτισης</a:t>
            </a:r>
          </a:p>
          <a:p>
            <a:pPr marL="365125" indent="-280988" algn="ctr" hangingPunct="1">
              <a:lnSpc>
                <a:spcPct val="100000"/>
              </a:lnSpc>
              <a:spcBef>
                <a:spcPts val="600"/>
              </a:spcBef>
              <a:tabLst>
                <a:tab pos="36512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endParaRPr lang="el-GR" sz="3200" b="1" dirty="0">
              <a:solidFill>
                <a:srgbClr val="000000"/>
              </a:solidFill>
              <a:latin typeface="Calibri" pitchFamily="32" charset="0"/>
            </a:endParaRPr>
          </a:p>
          <a:p>
            <a:pPr marL="365125" indent="-280988" algn="just" hangingPunct="1">
              <a:lnSpc>
                <a:spcPct val="100000"/>
              </a:lnSpc>
              <a:spcBef>
                <a:spcPts val="600"/>
              </a:spcBef>
              <a:tabLst>
                <a:tab pos="36512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l-GR" sz="3200" dirty="0">
                <a:solidFill>
                  <a:srgbClr val="000000"/>
                </a:solidFill>
                <a:latin typeface="Calibri" pitchFamily="32" charset="0"/>
              </a:rPr>
              <a:t>   Το διδακτικό έτος περιλαμβάνει δύο εξάμηνα φοίτησης διάρκειας </a:t>
            </a:r>
            <a:r>
              <a:rPr lang="el-GR" sz="3200" b="1" dirty="0">
                <a:solidFill>
                  <a:srgbClr val="000000"/>
                </a:solidFill>
                <a:latin typeface="Calibri" pitchFamily="32" charset="0"/>
              </a:rPr>
              <a:t>300 ωρών </a:t>
            </a:r>
            <a:r>
              <a:rPr lang="el-GR" sz="3200" dirty="0">
                <a:solidFill>
                  <a:srgbClr val="000000"/>
                </a:solidFill>
                <a:latin typeface="Calibri" pitchFamily="32" charset="0"/>
              </a:rPr>
              <a:t>κατάρτισης έκαστο.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Grp="1" noChangeArrowheads="1"/>
          </p:cNvSpPr>
          <p:nvPr>
            <p:ph type="title"/>
          </p:nvPr>
        </p:nvSpPr>
        <p:spPr>
          <a:xfrm>
            <a:off x="539750" y="0"/>
            <a:ext cx="7497763" cy="1143000"/>
          </a:xfrm>
        </p:spPr>
        <p:txBody>
          <a:bodyPr/>
          <a:lstStyle/>
          <a:p>
            <a:pPr algn="ctr" eaLnBrk="1" hangingPunct="1">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l-GR" sz="4300" b="1" dirty="0">
                <a:solidFill>
                  <a:srgbClr val="572314"/>
                </a:solidFill>
              </a:rPr>
              <a:t>ΦΟΙΤΗΣΗ (2)</a:t>
            </a:r>
          </a:p>
        </p:txBody>
      </p:sp>
      <p:sp>
        <p:nvSpPr>
          <p:cNvPr id="7171" name="Text Box 2"/>
          <p:cNvSpPr txBox="1">
            <a:spLocks noChangeArrowheads="1"/>
          </p:cNvSpPr>
          <p:nvPr/>
        </p:nvSpPr>
        <p:spPr bwMode="auto">
          <a:xfrm>
            <a:off x="468313" y="908050"/>
            <a:ext cx="7991475" cy="5734050"/>
          </a:xfrm>
          <a:prstGeom prst="rect">
            <a:avLst/>
          </a:prstGeom>
          <a:noFill/>
          <a:ln w="9525">
            <a:noFill/>
            <a:round/>
            <a:headEnd/>
            <a:tailEnd/>
          </a:ln>
        </p:spPr>
        <p:txBody>
          <a:bodyPr lIns="90000" tIns="45000" rIns="90000" bIns="45000"/>
          <a:lstStyle/>
          <a:p>
            <a:pPr marL="365125" indent="-280988" algn="just" hangingPunct="1">
              <a:lnSpc>
                <a:spcPct val="100000"/>
              </a:lnSpc>
              <a:spcBef>
                <a:spcPts val="600"/>
              </a:spcBef>
              <a:tabLst>
                <a:tab pos="36512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l-GR" sz="3200" b="1" dirty="0">
                <a:solidFill>
                  <a:srgbClr val="000000"/>
                </a:solidFill>
                <a:latin typeface="Calibri" pitchFamily="32" charset="0"/>
              </a:rPr>
              <a:t>Πέντε (5)</a:t>
            </a:r>
            <a:r>
              <a:rPr lang="el-GR" sz="3200" dirty="0">
                <a:solidFill>
                  <a:srgbClr val="000000"/>
                </a:solidFill>
                <a:latin typeface="Calibri" pitchFamily="32" charset="0"/>
              </a:rPr>
              <a:t> εξάμηνα</a:t>
            </a:r>
          </a:p>
          <a:p>
            <a:pPr marL="365125" indent="-280988" algn="just" hangingPunct="1">
              <a:lnSpc>
                <a:spcPct val="100000"/>
              </a:lnSpc>
              <a:spcBef>
                <a:spcPts val="600"/>
              </a:spcBef>
              <a:buFont typeface="Arial" charset="0"/>
              <a:buChar char="•"/>
              <a:tabLst>
                <a:tab pos="36512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l-GR" sz="3200" b="1" dirty="0">
                <a:solidFill>
                  <a:srgbClr val="000000"/>
                </a:solidFill>
                <a:latin typeface="Calibri" pitchFamily="32" charset="0"/>
              </a:rPr>
              <a:t>Τέσσερα</a:t>
            </a:r>
            <a:r>
              <a:rPr lang="el-GR" sz="3200" dirty="0">
                <a:solidFill>
                  <a:srgbClr val="000000"/>
                </a:solidFill>
                <a:latin typeface="Calibri" pitchFamily="32" charset="0"/>
              </a:rPr>
              <a:t> εξάμηνα θεωρητικής και εργαστηριακής κατάρτισης,  </a:t>
            </a:r>
          </a:p>
          <a:p>
            <a:pPr marL="365125" indent="-280988" algn="just" hangingPunct="1">
              <a:lnSpc>
                <a:spcPct val="100000"/>
              </a:lnSpc>
              <a:spcBef>
                <a:spcPts val="600"/>
              </a:spcBef>
              <a:buFont typeface="Arial" charset="0"/>
              <a:buChar char="•"/>
              <a:tabLst>
                <a:tab pos="36512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l-GR" sz="3200" dirty="0">
                <a:solidFill>
                  <a:srgbClr val="000000"/>
                </a:solidFill>
                <a:latin typeface="Calibri" pitchFamily="32" charset="0"/>
              </a:rPr>
              <a:t>Ένα εξάμηνο </a:t>
            </a:r>
            <a:r>
              <a:rPr lang="el-GR" sz="3200" b="1" dirty="0">
                <a:solidFill>
                  <a:srgbClr val="000000"/>
                </a:solidFill>
                <a:latin typeface="Calibri" pitchFamily="32" charset="0"/>
              </a:rPr>
              <a:t>Πρακτικής Άσκησης ή Μαθητείας</a:t>
            </a:r>
            <a:r>
              <a:rPr lang="el-GR" sz="3200" dirty="0">
                <a:solidFill>
                  <a:srgbClr val="000000"/>
                </a:solidFill>
                <a:latin typeface="Calibri" pitchFamily="32" charset="0"/>
              </a:rPr>
              <a:t> (960 ωρών).</a:t>
            </a:r>
          </a:p>
          <a:p>
            <a:pPr marL="365125" indent="-280988" algn="just" hangingPunct="1">
              <a:lnSpc>
                <a:spcPct val="100000"/>
              </a:lnSpc>
              <a:spcBef>
                <a:spcPts val="600"/>
              </a:spcBef>
              <a:tabLst>
                <a:tab pos="36512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endParaRPr lang="el-GR" sz="3200" dirty="0">
              <a:solidFill>
                <a:srgbClr val="000000"/>
              </a:solidFill>
              <a:latin typeface="Calibri" pitchFamily="32" charset="0"/>
            </a:endParaRPr>
          </a:p>
          <a:p>
            <a:pPr marL="365125" indent="-280988" algn="just" hangingPunct="1">
              <a:lnSpc>
                <a:spcPct val="100000"/>
              </a:lnSpc>
              <a:spcBef>
                <a:spcPts val="600"/>
              </a:spcBef>
              <a:buClrTx/>
              <a:buSzTx/>
              <a:buFontTx/>
              <a:buNone/>
              <a:tabLst>
                <a:tab pos="36512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l-GR" sz="3200" dirty="0">
                <a:solidFill>
                  <a:srgbClr val="000000"/>
                </a:solidFill>
                <a:latin typeface="Calibri" pitchFamily="32" charset="0"/>
              </a:rPr>
              <a:t> </a:t>
            </a:r>
            <a:r>
              <a:rPr lang="en-US" sz="3200" dirty="0">
                <a:solidFill>
                  <a:srgbClr val="000000"/>
                </a:solidFill>
                <a:latin typeface="Calibri" pitchFamily="32" charset="0"/>
              </a:rPr>
              <a:t> </a:t>
            </a:r>
            <a:r>
              <a:rPr lang="el-GR" sz="3200" dirty="0">
                <a:solidFill>
                  <a:srgbClr val="000000"/>
                </a:solidFill>
                <a:latin typeface="Calibri" pitchFamily="32" charset="0"/>
              </a:rPr>
              <a:t> </a:t>
            </a:r>
            <a:r>
              <a:rPr lang="el-GR" sz="2800" dirty="0">
                <a:solidFill>
                  <a:srgbClr val="000000"/>
                </a:solidFill>
                <a:latin typeface="Calibri" pitchFamily="32" charset="0"/>
                <a:cs typeface="Calibri" pitchFamily="32" charset="0"/>
              </a:rPr>
              <a:t>Το</a:t>
            </a:r>
            <a:r>
              <a:rPr lang="en-US" sz="2800" dirty="0">
                <a:solidFill>
                  <a:srgbClr val="000000"/>
                </a:solidFill>
                <a:latin typeface="Calibri" pitchFamily="32" charset="0"/>
                <a:cs typeface="Calibri" pitchFamily="32" charset="0"/>
              </a:rPr>
              <a:t> 5o</a:t>
            </a:r>
            <a:r>
              <a:rPr lang="el-GR" sz="2800" dirty="0">
                <a:solidFill>
                  <a:srgbClr val="000000"/>
                </a:solidFill>
                <a:latin typeface="Calibri" pitchFamily="32" charset="0"/>
                <a:cs typeface="Calibri" pitchFamily="32" charset="0"/>
              </a:rPr>
              <a:t> εξάμηνο Πρακτικής Άσκησης </a:t>
            </a:r>
            <a:r>
              <a:rPr lang="el-GR" sz="2800" b="1" dirty="0">
                <a:solidFill>
                  <a:srgbClr val="000000"/>
                </a:solidFill>
                <a:latin typeface="Calibri" pitchFamily="32" charset="0"/>
                <a:cs typeface="Calibri" pitchFamily="32" charset="0"/>
              </a:rPr>
              <a:t>δεν</a:t>
            </a:r>
            <a:r>
              <a:rPr lang="el-GR" sz="2800" dirty="0">
                <a:solidFill>
                  <a:srgbClr val="000000"/>
                </a:solidFill>
                <a:latin typeface="Calibri" pitchFamily="32" charset="0"/>
                <a:cs typeface="Calibri" pitchFamily="32" charset="0"/>
              </a:rPr>
              <a:t> δύναται να λαμβάνει χώρα παράλληλα κατά τη διάρκεια διεξαγωγής των μαθημάτων κάθε εξαμήνου, ενώ η Μαθητεία μετά τη λήξη του 4</a:t>
            </a:r>
            <a:r>
              <a:rPr lang="el-GR" sz="2800" baseline="30000" dirty="0">
                <a:solidFill>
                  <a:srgbClr val="000000"/>
                </a:solidFill>
                <a:latin typeface="Calibri" pitchFamily="32" charset="0"/>
                <a:cs typeface="Calibri" pitchFamily="32" charset="0"/>
              </a:rPr>
              <a:t>ου</a:t>
            </a:r>
            <a:r>
              <a:rPr lang="el-GR" sz="2800" dirty="0">
                <a:solidFill>
                  <a:srgbClr val="000000"/>
                </a:solidFill>
                <a:latin typeface="Calibri" pitchFamily="32" charset="0"/>
                <a:cs typeface="Calibri" pitchFamily="32" charset="0"/>
              </a:rPr>
              <a:t> εξαμήνου</a:t>
            </a:r>
            <a:endParaRPr lang="el-GR" sz="2800" dirty="0">
              <a:solidFill>
                <a:srgbClr val="000000"/>
              </a:solidFill>
              <a:latin typeface="Gill Sans MT"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Grp="1" noChangeArrowheads="1"/>
          </p:cNvSpPr>
          <p:nvPr>
            <p:ph type="title"/>
          </p:nvPr>
        </p:nvSpPr>
        <p:spPr>
          <a:xfrm>
            <a:off x="1435100" y="274638"/>
            <a:ext cx="7497763" cy="1143000"/>
          </a:xfrm>
        </p:spPr>
        <p:txBody>
          <a:bodyPr/>
          <a:lstStyle/>
          <a:p>
            <a:pPr algn="ctr" eaLnBrk="1" hangingPunct="1">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l-GR" sz="4300" b="1" dirty="0">
                <a:solidFill>
                  <a:srgbClr val="572314"/>
                </a:solidFill>
              </a:rPr>
              <a:t>ΦΟΙΤΗΣΗ (3)</a:t>
            </a:r>
          </a:p>
        </p:txBody>
      </p:sp>
      <p:sp>
        <p:nvSpPr>
          <p:cNvPr id="8195" name="Text Box 2"/>
          <p:cNvSpPr txBox="1">
            <a:spLocks noChangeArrowheads="1"/>
          </p:cNvSpPr>
          <p:nvPr/>
        </p:nvSpPr>
        <p:spPr bwMode="auto">
          <a:xfrm>
            <a:off x="323850" y="1125538"/>
            <a:ext cx="8280400" cy="4535487"/>
          </a:xfrm>
          <a:prstGeom prst="rect">
            <a:avLst/>
          </a:prstGeom>
          <a:noFill/>
          <a:ln w="9525">
            <a:noFill/>
            <a:round/>
            <a:headEnd/>
            <a:tailEnd/>
          </a:ln>
        </p:spPr>
        <p:txBody>
          <a:bodyPr lIns="90000" tIns="45000" rIns="90000" bIns="45000"/>
          <a:lstStyle/>
          <a:p>
            <a:pPr marL="365125" indent="-280988" algn="just" hangingPunct="1">
              <a:lnSpc>
                <a:spcPct val="100000"/>
              </a:lnSpc>
              <a:spcBef>
                <a:spcPts val="600"/>
              </a:spcBef>
              <a:tabLst>
                <a:tab pos="36512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l-GR" sz="3200" dirty="0">
                <a:solidFill>
                  <a:srgbClr val="000000"/>
                </a:solidFill>
                <a:latin typeface="Gill Sans MT" charset="0"/>
              </a:rPr>
              <a:t>  Οι ώρες κατάρτισης δύνανται να εκτείνονται σύμφωνα με τα ωρολόγια προγράμματα </a:t>
            </a:r>
            <a:r>
              <a:rPr lang="el-GR" sz="3200" b="1" dirty="0">
                <a:solidFill>
                  <a:srgbClr val="000000"/>
                </a:solidFill>
                <a:latin typeface="Gill Sans MT" charset="0"/>
              </a:rPr>
              <a:t>από δώδεκα (12) έως και δεκαπέντε (15) εβδομάδες.</a:t>
            </a:r>
          </a:p>
          <a:p>
            <a:pPr marL="365125" indent="-280988" algn="just" hangingPunct="1">
              <a:lnSpc>
                <a:spcPct val="100000"/>
              </a:lnSpc>
              <a:spcBef>
                <a:spcPts val="600"/>
              </a:spcBef>
              <a:tabLst>
                <a:tab pos="36512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endParaRPr lang="el-GR" sz="3200" dirty="0">
              <a:solidFill>
                <a:srgbClr val="000000"/>
              </a:solidFill>
              <a:latin typeface="Gill Sans MT" charset="0"/>
            </a:endParaRPr>
          </a:p>
          <a:p>
            <a:pPr marL="365125" indent="-280988" algn="just" hangingPunct="1">
              <a:lnSpc>
                <a:spcPct val="100000"/>
              </a:lnSpc>
              <a:spcBef>
                <a:spcPts val="600"/>
              </a:spcBef>
              <a:buFont typeface="Arial" charset="0"/>
              <a:buChar char="•"/>
              <a:tabLst>
                <a:tab pos="36512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l-GR" sz="3200" dirty="0">
                <a:solidFill>
                  <a:srgbClr val="000000"/>
                </a:solidFill>
                <a:latin typeface="Gill Sans MT" charset="0"/>
              </a:rPr>
              <a:t>Έως την</a:t>
            </a:r>
            <a:r>
              <a:rPr lang="el-GR" sz="3200" b="1" dirty="0">
                <a:solidFill>
                  <a:srgbClr val="000000"/>
                </a:solidFill>
                <a:latin typeface="Gill Sans MT" charset="0"/>
              </a:rPr>
              <a:t> 14η Φεβρουαρίου </a:t>
            </a:r>
            <a:r>
              <a:rPr lang="el-GR" sz="3200" dirty="0">
                <a:solidFill>
                  <a:srgbClr val="000000"/>
                </a:solidFill>
                <a:latin typeface="Gill Sans MT" charset="0"/>
              </a:rPr>
              <a:t>το χειμερινό εξάμηνο και </a:t>
            </a:r>
          </a:p>
          <a:p>
            <a:pPr marL="365125" indent="-280988" algn="just" hangingPunct="1">
              <a:lnSpc>
                <a:spcPct val="100000"/>
              </a:lnSpc>
              <a:spcBef>
                <a:spcPts val="600"/>
              </a:spcBef>
              <a:buFont typeface="Arial" charset="0"/>
              <a:buChar char="•"/>
              <a:tabLst>
                <a:tab pos="36512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l-GR" sz="3200" dirty="0">
                <a:solidFill>
                  <a:srgbClr val="000000"/>
                </a:solidFill>
                <a:latin typeface="Gill Sans MT" charset="0"/>
              </a:rPr>
              <a:t>Έως την </a:t>
            </a:r>
            <a:r>
              <a:rPr lang="el-GR" sz="3200" b="1" dirty="0">
                <a:solidFill>
                  <a:srgbClr val="000000"/>
                </a:solidFill>
                <a:latin typeface="Gill Sans MT" charset="0"/>
              </a:rPr>
              <a:t>30η Ιουνίου </a:t>
            </a:r>
            <a:r>
              <a:rPr lang="el-GR" sz="3200" dirty="0">
                <a:solidFill>
                  <a:srgbClr val="000000"/>
                </a:solidFill>
                <a:latin typeface="Gill Sans MT" charset="0"/>
              </a:rPr>
              <a:t>το εαρινό εξάμηνο.</a:t>
            </a:r>
          </a:p>
          <a:p>
            <a:pPr marL="365125" indent="-280988" algn="just" hangingPunct="1">
              <a:lnSpc>
                <a:spcPct val="100000"/>
              </a:lnSpc>
              <a:spcBef>
                <a:spcPts val="600"/>
              </a:spcBef>
              <a:tabLst>
                <a:tab pos="36512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endParaRPr lang="el-GR" sz="3200" dirty="0">
              <a:solidFill>
                <a:srgbClr val="000000"/>
              </a:solidFill>
              <a:latin typeface="Gill Sans MT" charset="0"/>
            </a:endParaRPr>
          </a:p>
          <a:p>
            <a:pPr marL="365125" indent="-280988" algn="just" hangingPunct="1">
              <a:lnSpc>
                <a:spcPct val="100000"/>
              </a:lnSpc>
              <a:spcBef>
                <a:spcPts val="600"/>
              </a:spcBef>
              <a:tabLst>
                <a:tab pos="36512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endParaRPr lang="el-GR" sz="3200" dirty="0">
              <a:solidFill>
                <a:srgbClr val="000000"/>
              </a:solidFill>
              <a:latin typeface="Gill Sans MT"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2 - Θέση περιεχομένου"/>
          <p:cNvSpPr>
            <a:spLocks noGrp="1"/>
          </p:cNvSpPr>
          <p:nvPr>
            <p:ph idx="1"/>
          </p:nvPr>
        </p:nvSpPr>
        <p:spPr>
          <a:xfrm>
            <a:off x="1071538" y="1000108"/>
            <a:ext cx="7496175" cy="4799012"/>
          </a:xfrm>
        </p:spPr>
        <p:txBody>
          <a:bodyPr/>
          <a:lstStyle/>
          <a:p>
            <a:pPr eaLnBrk="1" hangingPunct="1">
              <a:buFont typeface="Times New Roman" pitchFamily="16" charset="0"/>
              <a:buNone/>
            </a:pPr>
            <a:endParaRPr lang="el-GR" dirty="0"/>
          </a:p>
          <a:p>
            <a:pPr eaLnBrk="1" hangingPunct="1">
              <a:buFont typeface="Times New Roman" pitchFamily="16" charset="0"/>
              <a:buNone/>
            </a:pPr>
            <a:r>
              <a:rPr lang="el-GR" dirty="0"/>
              <a:t>  Το </a:t>
            </a:r>
            <a:r>
              <a:rPr lang="el-GR" b="1" dirty="0"/>
              <a:t>εβδομαδιαίο ωρο</a:t>
            </a:r>
            <a:r>
              <a:rPr lang="el-GR" dirty="0"/>
              <a:t>λόγιο πρόγραμμα κατάρτισης καθορίζεται σε </a:t>
            </a:r>
            <a:r>
              <a:rPr lang="el-GR" b="1" dirty="0"/>
              <a:t>20 ώρες.</a:t>
            </a:r>
            <a:r>
              <a:rPr lang="el-GR" dirty="0"/>
              <a:t> </a:t>
            </a:r>
          </a:p>
          <a:p>
            <a:pPr eaLnBrk="1" hangingPunct="1">
              <a:buFont typeface="Times New Roman" pitchFamily="16" charset="0"/>
              <a:buNone/>
            </a:pPr>
            <a:r>
              <a:rPr lang="el-GR" dirty="0"/>
              <a:t>  </a:t>
            </a:r>
          </a:p>
          <a:p>
            <a:pPr eaLnBrk="1" hangingPunct="1">
              <a:buFont typeface="Times New Roman" pitchFamily="16" charset="0"/>
              <a:buNone/>
            </a:pPr>
            <a:r>
              <a:rPr lang="el-GR" dirty="0"/>
              <a:t>  Μπορεί να αυξομειώνεται κατά τη διάρκεια του εξαμήνου κατά 30% </a:t>
            </a:r>
          </a:p>
          <a:p>
            <a:pPr eaLnBrk="1" hangingPunct="1">
              <a:buFont typeface="Times New Roman" pitchFamily="16" charset="0"/>
              <a:buNone/>
            </a:pPr>
            <a:r>
              <a:rPr lang="el-GR" sz="2000" dirty="0"/>
              <a:t>  (μπορεί να κυμαίνεται από δεκατέσσερις (14) έως και είκοσι έξι (26) ώρες ανά εβδομάδα).</a:t>
            </a:r>
          </a:p>
        </p:txBody>
      </p:sp>
      <p:sp>
        <p:nvSpPr>
          <p:cNvPr id="4" name="3 - Θέση ημερομηνίας"/>
          <p:cNvSpPr>
            <a:spLocks noGrp="1"/>
          </p:cNvSpPr>
          <p:nvPr>
            <p:ph type="dt" sz="half" idx="10"/>
          </p:nvPr>
        </p:nvSpPr>
        <p:spPr/>
        <p:txBody>
          <a:bodyPr/>
          <a:lstStyle/>
          <a:p>
            <a:pPr>
              <a:defRPr/>
            </a:pPr>
            <a:fld id="{EE7A1E5A-DE79-4D16-B0C6-43B48C2F9E96}" type="datetime1">
              <a:rPr lang="en-US"/>
              <a:pPr>
                <a:defRPr/>
              </a:pPr>
              <a:t>10/5/2023</a:t>
            </a:fld>
            <a:endParaRPr lang="en-US"/>
          </a:p>
        </p:txBody>
      </p:sp>
      <p:sp>
        <p:nvSpPr>
          <p:cNvPr id="9220" name="Rectangle 1"/>
          <p:cNvSpPr>
            <a:spLocks noGrp="1" noChangeArrowheads="1"/>
          </p:cNvSpPr>
          <p:nvPr>
            <p:ph type="title"/>
          </p:nvPr>
        </p:nvSpPr>
        <p:spPr/>
        <p:txBody>
          <a:bodyPr/>
          <a:lstStyle/>
          <a:p>
            <a:pPr algn="ctr" eaLnBrk="1" hangingPunct="1">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l-GR" sz="4300" b="1" dirty="0">
                <a:solidFill>
                  <a:srgbClr val="572314"/>
                </a:solidFill>
              </a:rPr>
              <a:t>ΦΟΙΤΗΣΗ (4)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1435100" y="274638"/>
            <a:ext cx="7497763" cy="939800"/>
          </a:xfrm>
        </p:spPr>
        <p:txBody>
          <a:bodyPr>
            <a:normAutofit fontScale="90000"/>
          </a:bodyPr>
          <a:lstStyle/>
          <a:p>
            <a:pPr algn="ctr" eaLnBrk="1" hangingPunct="1">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br>
              <a:rPr lang="el-GR" sz="3200" b="1">
                <a:solidFill>
                  <a:srgbClr val="572314"/>
                </a:solidFill>
                <a:latin typeface="Calibri" pitchFamily="32" charset="0"/>
              </a:rPr>
            </a:br>
            <a:r>
              <a:rPr lang="el-GR" sz="3200" b="1">
                <a:solidFill>
                  <a:srgbClr val="572314"/>
                </a:solidFill>
                <a:latin typeface="Calibri" pitchFamily="32" charset="0"/>
              </a:rPr>
              <a:t>ΕΙΔΗ ΜΑΘΗΜΑΤΩΝ</a:t>
            </a:r>
            <a:br>
              <a:rPr lang="el-GR" sz="3200" b="1" u="sng">
                <a:solidFill>
                  <a:srgbClr val="572314"/>
                </a:solidFill>
                <a:latin typeface="Calibri" pitchFamily="32" charset="0"/>
              </a:rPr>
            </a:br>
            <a:endParaRPr lang="el-GR" sz="3200" b="1" u="sng">
              <a:solidFill>
                <a:srgbClr val="572314"/>
              </a:solidFill>
              <a:latin typeface="Calibri" pitchFamily="32" charset="0"/>
            </a:endParaRPr>
          </a:p>
        </p:txBody>
      </p:sp>
      <p:sp>
        <p:nvSpPr>
          <p:cNvPr id="2" name="Text Box 2"/>
          <p:cNvSpPr txBox="1">
            <a:spLocks noChangeArrowheads="1"/>
          </p:cNvSpPr>
          <p:nvPr/>
        </p:nvSpPr>
        <p:spPr bwMode="auto">
          <a:xfrm>
            <a:off x="684212" y="1052513"/>
            <a:ext cx="8031191" cy="4800600"/>
          </a:xfrm>
          <a:prstGeom prst="rect">
            <a:avLst/>
          </a:prstGeom>
          <a:noFill/>
          <a:ln w="9525" cap="flat">
            <a:noFill/>
            <a:round/>
            <a:headEnd/>
            <a:tailEnd/>
          </a:ln>
          <a:effectLst/>
        </p:spPr>
        <p:txBody>
          <a:bodyPr lIns="90000" tIns="45000" rIns="90000" bIns="45000"/>
          <a:lstStyle/>
          <a:p>
            <a:pPr marL="365125" indent="-280988" hangingPunct="1">
              <a:lnSpc>
                <a:spcPct val="100000"/>
              </a:lnSpc>
              <a:spcBef>
                <a:spcPts val="600"/>
              </a:spcBef>
              <a:tabLst>
                <a:tab pos="36512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pPr>
            <a:r>
              <a:rPr lang="el-GR" sz="2800" dirty="0">
                <a:solidFill>
                  <a:srgbClr val="000000"/>
                </a:solidFill>
                <a:latin typeface="Gill Sans MT" charset="0"/>
              </a:rPr>
              <a:t>α) </a:t>
            </a:r>
            <a:r>
              <a:rPr lang="el-GR" sz="2800" b="1" dirty="0">
                <a:solidFill>
                  <a:srgbClr val="000000"/>
                </a:solidFill>
                <a:latin typeface="Gill Sans MT" charset="0"/>
              </a:rPr>
              <a:t>Θεωρητικά:  </a:t>
            </a:r>
            <a:r>
              <a:rPr lang="el-GR" sz="2800" dirty="0">
                <a:solidFill>
                  <a:srgbClr val="000000"/>
                </a:solidFill>
                <a:latin typeface="Gill Sans MT" charset="0"/>
              </a:rPr>
              <a:t>πραγματοποιείται από έναν εκπαιδευτή, μόνον σε </a:t>
            </a:r>
            <a:r>
              <a:rPr lang="el-GR" sz="2800" b="1" dirty="0">
                <a:solidFill>
                  <a:srgbClr val="000000"/>
                </a:solidFill>
                <a:latin typeface="Gill Sans MT" charset="0"/>
              </a:rPr>
              <a:t>αίθουσες διδασκαλίας</a:t>
            </a:r>
          </a:p>
          <a:p>
            <a:pPr marL="365125" indent="-280988" hangingPunct="1">
              <a:lnSpc>
                <a:spcPct val="100000"/>
              </a:lnSpc>
              <a:spcBef>
                <a:spcPts val="600"/>
              </a:spcBef>
              <a:tabLst>
                <a:tab pos="36512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pPr>
            <a:endParaRPr lang="el-GR" sz="2800" b="1" dirty="0">
              <a:solidFill>
                <a:srgbClr val="000000"/>
              </a:solidFill>
              <a:latin typeface="Gill Sans MT" charset="0"/>
            </a:endParaRPr>
          </a:p>
          <a:p>
            <a:pPr marL="365125" indent="-280988" hangingPunct="1">
              <a:lnSpc>
                <a:spcPct val="100000"/>
              </a:lnSpc>
              <a:spcBef>
                <a:spcPts val="600"/>
              </a:spcBef>
              <a:tabLst>
                <a:tab pos="36512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pPr>
            <a:r>
              <a:rPr lang="el-GR" sz="2800" dirty="0"/>
              <a:t>β) </a:t>
            </a:r>
            <a:r>
              <a:rPr lang="el-GR" sz="2800" b="1" dirty="0"/>
              <a:t>Εργαστηριακά: πραγματοποιούνται σε αποκλειστικά στους εργαστηριακούς </a:t>
            </a:r>
            <a:r>
              <a:rPr lang="el-GR" sz="2800" dirty="0"/>
              <a:t>χώρους</a:t>
            </a:r>
          </a:p>
          <a:p>
            <a:pPr marL="365125" indent="-280988" hangingPunct="1">
              <a:lnSpc>
                <a:spcPct val="100000"/>
              </a:lnSpc>
              <a:spcBef>
                <a:spcPts val="600"/>
              </a:spcBef>
              <a:tabLst>
                <a:tab pos="36512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pPr>
            <a:endParaRPr lang="el-GR" sz="2800" dirty="0"/>
          </a:p>
          <a:p>
            <a:pPr marL="365125" indent="-280988" hangingPunct="1">
              <a:lnSpc>
                <a:spcPct val="100000"/>
              </a:lnSpc>
              <a:spcBef>
                <a:spcPts val="600"/>
              </a:spcBef>
              <a:tabLst>
                <a:tab pos="36512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pPr>
            <a:r>
              <a:rPr lang="el-GR" sz="2800" b="1" dirty="0"/>
              <a:t>γ) Μικτά: Μικτά χαρακτηρίζονται τα μαθήματα που απαιτούν ταυτόχρονη θεωρητική κατάρτιση </a:t>
            </a:r>
            <a:r>
              <a:rPr lang="el-GR" sz="2800" dirty="0"/>
              <a:t>και απόκτηση δεξιοτήτων.</a:t>
            </a:r>
          </a:p>
          <a:p>
            <a:pPr marL="365125" indent="-280988" hangingPunct="1">
              <a:lnSpc>
                <a:spcPct val="100000"/>
              </a:lnSpc>
              <a:spcBef>
                <a:spcPts val="600"/>
              </a:spcBef>
              <a:tabLst>
                <a:tab pos="36512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pPr>
            <a:endParaRPr lang="el-GR" sz="2800" b="1" dirty="0">
              <a:solidFill>
                <a:srgbClr val="000000"/>
              </a:solidFill>
              <a:latin typeface="Gill Sans MT" charset="0"/>
            </a:endParaRPr>
          </a:p>
          <a:p>
            <a:pPr marL="365125" indent="-280988" hangingPunct="1">
              <a:lnSpc>
                <a:spcPct val="100000"/>
              </a:lnSpc>
              <a:spcBef>
                <a:spcPts val="600"/>
              </a:spcBef>
              <a:tabLst>
                <a:tab pos="36512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pPr>
            <a:endParaRPr lang="el-GR" sz="3200" dirty="0">
              <a:solidFill>
                <a:srgbClr val="000000"/>
              </a:solidFill>
              <a:latin typeface="Gill Sans MT" charset="0"/>
            </a:endParaRPr>
          </a:p>
          <a:p>
            <a:pPr algn="just" hangingPunct="1">
              <a:lnSpc>
                <a:spcPct val="100000"/>
              </a:lnSpc>
              <a:spcBef>
                <a:spcPts val="600"/>
              </a:spcBef>
              <a:tabLst>
                <a:tab pos="36512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pPr>
            <a:endParaRPr lang="el-GR" sz="3200" dirty="0">
              <a:solidFill>
                <a:srgbClr val="000000"/>
              </a:solidFill>
              <a:latin typeface="Gill Sans MT"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a:xfrm>
            <a:off x="1435100" y="-71462"/>
            <a:ext cx="7497763" cy="1143000"/>
          </a:xfrm>
        </p:spPr>
        <p:txBody>
          <a:bodyPr/>
          <a:lstStyle/>
          <a:p>
            <a:pPr algn="ctr" eaLnBrk="1" hangingPunct="1">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l-GR" b="1" dirty="0">
                <a:solidFill>
                  <a:srgbClr val="572314"/>
                </a:solidFill>
              </a:rPr>
              <a:t>Παρουσίες</a:t>
            </a:r>
          </a:p>
        </p:txBody>
      </p:sp>
      <p:sp>
        <p:nvSpPr>
          <p:cNvPr id="13315" name="Text Box 2"/>
          <p:cNvSpPr txBox="1">
            <a:spLocks noChangeArrowheads="1"/>
          </p:cNvSpPr>
          <p:nvPr/>
        </p:nvSpPr>
        <p:spPr bwMode="auto">
          <a:xfrm>
            <a:off x="571472" y="985854"/>
            <a:ext cx="8143932" cy="4800600"/>
          </a:xfrm>
          <a:prstGeom prst="rect">
            <a:avLst/>
          </a:prstGeom>
          <a:noFill/>
          <a:ln w="9525">
            <a:noFill/>
            <a:round/>
            <a:headEnd/>
            <a:tailEnd/>
          </a:ln>
        </p:spPr>
        <p:txBody>
          <a:bodyPr lIns="90000" tIns="45000" rIns="90000" bIns="45000"/>
          <a:lstStyle/>
          <a:p>
            <a:pPr marL="365125" indent="-280988" algn="just" hangingPunct="1">
              <a:lnSpc>
                <a:spcPct val="100000"/>
              </a:lnSpc>
              <a:spcBef>
                <a:spcPts val="600"/>
              </a:spcBef>
              <a:buFont typeface="Arial" pitchFamily="34" charset="0"/>
              <a:buChar char="•"/>
              <a:tabLst>
                <a:tab pos="36512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l-GR" sz="2400" dirty="0">
                <a:solidFill>
                  <a:srgbClr val="000000"/>
                </a:solidFill>
                <a:latin typeface="Calibri" pitchFamily="32" charset="0"/>
              </a:rPr>
              <a:t>Η </a:t>
            </a:r>
            <a:r>
              <a:rPr lang="el-GR" sz="2400" b="1" dirty="0">
                <a:solidFill>
                  <a:srgbClr val="000000"/>
                </a:solidFill>
                <a:latin typeface="Calibri" pitchFamily="32" charset="0"/>
              </a:rPr>
              <a:t>διάρκεια</a:t>
            </a:r>
            <a:r>
              <a:rPr lang="el-GR" sz="2400" dirty="0">
                <a:solidFill>
                  <a:srgbClr val="000000"/>
                </a:solidFill>
                <a:latin typeface="Calibri" pitchFamily="32" charset="0"/>
              </a:rPr>
              <a:t> της ωριαίας διδασκαλίας όλων των μαθημάτων καθορίζεται </a:t>
            </a:r>
            <a:r>
              <a:rPr lang="el-GR" sz="2400" b="1" dirty="0">
                <a:solidFill>
                  <a:srgbClr val="000000"/>
                </a:solidFill>
                <a:latin typeface="Calibri" pitchFamily="32" charset="0"/>
              </a:rPr>
              <a:t>σε 45 λεπτά</a:t>
            </a:r>
            <a:r>
              <a:rPr lang="el-GR" sz="2400" dirty="0">
                <a:solidFill>
                  <a:srgbClr val="000000"/>
                </a:solidFill>
                <a:latin typeface="Calibri" pitchFamily="32" charset="0"/>
              </a:rPr>
              <a:t>.</a:t>
            </a:r>
          </a:p>
          <a:p>
            <a:pPr marL="365125" indent="-280988" algn="just" hangingPunct="1">
              <a:lnSpc>
                <a:spcPct val="100000"/>
              </a:lnSpc>
              <a:spcBef>
                <a:spcPts val="600"/>
              </a:spcBef>
              <a:buFont typeface="Arial" pitchFamily="34" charset="0"/>
              <a:buChar char="•"/>
              <a:tabLst>
                <a:tab pos="36512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endParaRPr lang="el-GR" sz="800" dirty="0">
              <a:solidFill>
                <a:srgbClr val="000000"/>
              </a:solidFill>
              <a:latin typeface="Calibri" pitchFamily="32" charset="0"/>
            </a:endParaRPr>
          </a:p>
          <a:p>
            <a:pPr marL="365125" indent="-280988" algn="just" hangingPunct="1">
              <a:lnSpc>
                <a:spcPct val="100000"/>
              </a:lnSpc>
              <a:spcBef>
                <a:spcPts val="600"/>
              </a:spcBef>
              <a:buFont typeface="Arial" pitchFamily="34" charset="0"/>
              <a:buChar char="•"/>
              <a:tabLst>
                <a:tab pos="36512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l-GR" sz="2400" dirty="0">
                <a:solidFill>
                  <a:srgbClr val="000000"/>
                </a:solidFill>
                <a:latin typeface="Calibri" pitchFamily="32" charset="0"/>
              </a:rPr>
              <a:t> </a:t>
            </a:r>
            <a:r>
              <a:rPr lang="el-GR" sz="2400" b="1" u="sng" dirty="0">
                <a:solidFill>
                  <a:srgbClr val="000000"/>
                </a:solidFill>
                <a:latin typeface="Calibri" pitchFamily="32" charset="0"/>
              </a:rPr>
              <a:t>Μετά</a:t>
            </a:r>
            <a:r>
              <a:rPr lang="el-GR" sz="2400" dirty="0">
                <a:solidFill>
                  <a:srgbClr val="000000"/>
                </a:solidFill>
                <a:latin typeface="Calibri" pitchFamily="32" charset="0"/>
              </a:rPr>
              <a:t> την είσοδο του εκπαιδευτή στην αίθουσα διδασκαλίας ή στον εργαστηριακό χώρο, </a:t>
            </a:r>
            <a:r>
              <a:rPr lang="el-GR" sz="2400" b="1" u="sng" dirty="0">
                <a:solidFill>
                  <a:srgbClr val="000000"/>
                </a:solidFill>
                <a:latin typeface="Calibri" pitchFamily="32" charset="0"/>
              </a:rPr>
              <a:t>δεν</a:t>
            </a:r>
            <a:r>
              <a:rPr lang="el-GR" sz="2400" dirty="0">
                <a:solidFill>
                  <a:srgbClr val="000000"/>
                </a:solidFill>
                <a:latin typeface="Calibri" pitchFamily="32" charset="0"/>
              </a:rPr>
              <a:t> επιτρέπεται η είσοδος καταρτιζομένων.</a:t>
            </a:r>
          </a:p>
          <a:p>
            <a:pPr marL="365125" indent="-280988" algn="just" hangingPunct="1">
              <a:lnSpc>
                <a:spcPct val="100000"/>
              </a:lnSpc>
              <a:spcBef>
                <a:spcPts val="600"/>
              </a:spcBef>
              <a:buFont typeface="Arial" pitchFamily="34" charset="0"/>
              <a:buChar char="•"/>
              <a:tabLst>
                <a:tab pos="36512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endParaRPr lang="el-GR" sz="800" dirty="0">
              <a:solidFill>
                <a:srgbClr val="000000"/>
              </a:solidFill>
              <a:latin typeface="Calibri" pitchFamily="32" charset="0"/>
            </a:endParaRPr>
          </a:p>
          <a:p>
            <a:pPr marL="365125" indent="-280988" algn="just" hangingPunct="1">
              <a:lnSpc>
                <a:spcPct val="100000"/>
              </a:lnSpc>
              <a:spcBef>
                <a:spcPts val="600"/>
              </a:spcBef>
              <a:buFont typeface="Arial" pitchFamily="34" charset="0"/>
              <a:buChar char="•"/>
              <a:tabLst>
                <a:tab pos="36512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l-GR" sz="2400" dirty="0">
                <a:solidFill>
                  <a:srgbClr val="000000"/>
                </a:solidFill>
                <a:latin typeface="Calibri" pitchFamily="32" charset="0"/>
              </a:rPr>
              <a:t>Οι παρουσίες λαμβάνονται υποχρεωτικά </a:t>
            </a:r>
            <a:r>
              <a:rPr lang="el-GR" sz="2400" b="1" u="sng" dirty="0">
                <a:solidFill>
                  <a:srgbClr val="000000"/>
                </a:solidFill>
                <a:latin typeface="Calibri" pitchFamily="32" charset="0"/>
              </a:rPr>
              <a:t>ανά ώρα κατάρτισης</a:t>
            </a:r>
            <a:r>
              <a:rPr lang="el-GR" sz="2400" dirty="0">
                <a:solidFill>
                  <a:srgbClr val="000000"/>
                </a:solidFill>
                <a:latin typeface="Calibri" pitchFamily="32" charset="0"/>
              </a:rPr>
              <a:t> κατά την έναρξή της και με ευθύνη του εκπαιδευτή ή των εκπαιδευτών. </a:t>
            </a:r>
            <a:r>
              <a:rPr lang="el-GR" sz="2400" b="1" u="sng" dirty="0">
                <a:solidFill>
                  <a:srgbClr val="000000"/>
                </a:solidFill>
                <a:latin typeface="Calibri" pitchFamily="32" charset="0"/>
              </a:rPr>
              <a:t>Δεν υπάρχει δικαιολόγηση απουσιών. </a:t>
            </a:r>
          </a:p>
          <a:p>
            <a:pPr marL="365125" indent="-280988" algn="just" hangingPunct="1">
              <a:lnSpc>
                <a:spcPct val="100000"/>
              </a:lnSpc>
              <a:spcBef>
                <a:spcPts val="600"/>
              </a:spcBef>
              <a:buFont typeface="Arial" pitchFamily="34" charset="0"/>
              <a:buChar char="•"/>
              <a:tabLst>
                <a:tab pos="36512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l-GR" sz="2400" dirty="0">
                <a:solidFill>
                  <a:srgbClr val="000000"/>
                </a:solidFill>
                <a:latin typeface="Calibri" pitchFamily="32" charset="0"/>
              </a:rPr>
              <a:t>Το </a:t>
            </a:r>
            <a:r>
              <a:rPr lang="el-GR" sz="2400" b="1" u="sng" dirty="0">
                <a:solidFill>
                  <a:srgbClr val="000000"/>
                </a:solidFill>
                <a:latin typeface="Calibri" pitchFamily="32" charset="0"/>
              </a:rPr>
              <a:t>όριο των ωριαίων απουσιών</a:t>
            </a:r>
            <a:r>
              <a:rPr lang="el-GR" sz="2400" dirty="0">
                <a:solidFill>
                  <a:srgbClr val="000000"/>
                </a:solidFill>
                <a:latin typeface="Calibri" pitchFamily="32" charset="0"/>
              </a:rPr>
              <a:t> είναι ή ίσο του </a:t>
            </a:r>
            <a:r>
              <a:rPr lang="el-GR" sz="2400" b="1" dirty="0">
                <a:solidFill>
                  <a:srgbClr val="000000"/>
                </a:solidFill>
                <a:latin typeface="Calibri" pitchFamily="32" charset="0"/>
              </a:rPr>
              <a:t>15%</a:t>
            </a:r>
            <a:r>
              <a:rPr lang="el-GR" sz="2400" dirty="0">
                <a:solidFill>
                  <a:srgbClr val="000000"/>
                </a:solidFill>
                <a:latin typeface="Calibri" pitchFamily="32" charset="0"/>
              </a:rPr>
              <a:t> του </a:t>
            </a:r>
            <a:r>
              <a:rPr lang="el-GR" sz="2400" b="1" dirty="0">
                <a:solidFill>
                  <a:srgbClr val="000000"/>
                </a:solidFill>
                <a:latin typeface="Calibri" pitchFamily="32" charset="0"/>
              </a:rPr>
              <a:t>συνόλου των προβλεπόμενων ωρών διδασκαλίας </a:t>
            </a:r>
            <a:r>
              <a:rPr lang="el-GR" sz="2400" dirty="0">
                <a:solidFill>
                  <a:srgbClr val="000000"/>
                </a:solidFill>
                <a:latin typeface="Calibri" pitchFamily="32" charset="0"/>
              </a:rPr>
              <a:t>του μαθήματος κατά τη διάρκεια του εξαμήνου.</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Grp="1" noChangeArrowheads="1"/>
          </p:cNvSpPr>
          <p:nvPr>
            <p:ph type="title"/>
          </p:nvPr>
        </p:nvSpPr>
        <p:spPr>
          <a:xfrm>
            <a:off x="1435100" y="274638"/>
            <a:ext cx="7497763" cy="1143000"/>
          </a:xfrm>
        </p:spPr>
        <p:txBody>
          <a:bodyPr/>
          <a:lstStyle/>
          <a:p>
            <a:pPr algn="ctr" eaLnBrk="1" hangingPunct="1">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l-GR" sz="3600" b="1" dirty="0">
                <a:solidFill>
                  <a:srgbClr val="572314"/>
                </a:solidFill>
              </a:rPr>
              <a:t>Απαλλαγές μαθημάτων</a:t>
            </a:r>
          </a:p>
        </p:txBody>
      </p:sp>
      <p:sp>
        <p:nvSpPr>
          <p:cNvPr id="14339" name="Text Box 2"/>
          <p:cNvSpPr txBox="1">
            <a:spLocks noChangeArrowheads="1"/>
          </p:cNvSpPr>
          <p:nvPr/>
        </p:nvSpPr>
        <p:spPr bwMode="auto">
          <a:xfrm>
            <a:off x="428596" y="1125538"/>
            <a:ext cx="8072494" cy="4800600"/>
          </a:xfrm>
          <a:prstGeom prst="rect">
            <a:avLst/>
          </a:prstGeom>
          <a:noFill/>
          <a:ln w="9525">
            <a:noFill/>
            <a:round/>
            <a:headEnd/>
            <a:tailEnd/>
          </a:ln>
        </p:spPr>
        <p:txBody>
          <a:bodyPr lIns="90000" tIns="45000" rIns="90000" bIns="45000"/>
          <a:lstStyle/>
          <a:p>
            <a:pPr marL="365125" indent="-280988" hangingPunct="1">
              <a:lnSpc>
                <a:spcPct val="100000"/>
              </a:lnSpc>
              <a:spcBef>
                <a:spcPts val="600"/>
              </a:spcBef>
              <a:tabLst>
                <a:tab pos="36512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l-GR" sz="3200" dirty="0">
                <a:solidFill>
                  <a:srgbClr val="000000"/>
                </a:solidFill>
                <a:latin typeface="Gill Sans MT" charset="0"/>
              </a:rPr>
              <a:t>   </a:t>
            </a:r>
          </a:p>
          <a:p>
            <a:pPr marL="365125" indent="-280988" algn="just" hangingPunct="1">
              <a:lnSpc>
                <a:spcPct val="100000"/>
              </a:lnSpc>
              <a:spcBef>
                <a:spcPts val="600"/>
              </a:spcBef>
              <a:tabLst>
                <a:tab pos="36512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l-GR" sz="3200" dirty="0">
                <a:solidFill>
                  <a:srgbClr val="000000"/>
                </a:solidFill>
                <a:latin typeface="Gill Sans MT" charset="0"/>
              </a:rPr>
              <a:t>   </a:t>
            </a:r>
            <a:r>
              <a:rPr lang="el-GR" sz="2800" dirty="0">
                <a:solidFill>
                  <a:srgbClr val="000000"/>
                </a:solidFill>
                <a:latin typeface="Gill Sans MT" charset="0"/>
              </a:rPr>
              <a:t>Με βάση τον </a:t>
            </a:r>
            <a:r>
              <a:rPr lang="el-GR" sz="2800" b="1" dirty="0">
                <a:solidFill>
                  <a:srgbClr val="000000"/>
                </a:solidFill>
                <a:latin typeface="Gill Sans MT" charset="0"/>
              </a:rPr>
              <a:t>Νέο Κανονισμό Λειτουργίας </a:t>
            </a:r>
            <a:r>
              <a:rPr lang="el-GR" sz="2800" dirty="0">
                <a:solidFill>
                  <a:srgbClr val="000000"/>
                </a:solidFill>
                <a:latin typeface="Gill Sans MT" charset="0"/>
              </a:rPr>
              <a:t>Ινστιτούτων Επαγγελματικής Κατάρτισης (Ι.Ε.Κ.) που υπάγονται στη Γενική Γραμματεία Επαγγελματικής Εκπαίδευσης, Κατάρτισης, Διά Βίου Μάθησης (Γ.Γ.Ε.Ε.Κ.Δ.Β.Μ.) του Υπουργείου Παιδείας και Θρησκευμάτων (από 16/2/2022) </a:t>
            </a:r>
            <a:r>
              <a:rPr lang="el-GR" sz="2800" b="1" dirty="0">
                <a:solidFill>
                  <a:srgbClr val="000000"/>
                </a:solidFill>
                <a:latin typeface="Gill Sans MT" charset="0"/>
              </a:rPr>
              <a:t>δεν προβλέπονται</a:t>
            </a:r>
            <a:r>
              <a:rPr lang="el-GR" sz="2800" dirty="0">
                <a:solidFill>
                  <a:srgbClr val="000000"/>
                </a:solidFill>
                <a:latin typeface="Gill Sans MT" charset="0"/>
              </a:rPr>
              <a:t>  Απαλλαγές μαθημάτων με υποβολή αίτησης καταρτιζομένων κατά την έναρξη των εξαμήνων.</a:t>
            </a:r>
          </a:p>
          <a:p>
            <a:pPr marL="365125" indent="-280988" algn="just" hangingPunct="1">
              <a:lnSpc>
                <a:spcPct val="100000"/>
              </a:lnSpc>
              <a:spcBef>
                <a:spcPts val="600"/>
              </a:spcBef>
              <a:tabLst>
                <a:tab pos="36512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endParaRPr lang="el-GR" sz="3200" dirty="0">
              <a:solidFill>
                <a:srgbClr val="000000"/>
              </a:solidFill>
              <a:latin typeface="Gill Sans MT" charset="0"/>
            </a:endParaRPr>
          </a:p>
          <a:p>
            <a:pPr marL="365125" indent="-280988" algn="just" hangingPunct="1">
              <a:lnSpc>
                <a:spcPct val="100000"/>
              </a:lnSpc>
              <a:spcBef>
                <a:spcPts val="600"/>
              </a:spcBef>
              <a:tabLst>
                <a:tab pos="36512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l-GR" sz="3200" dirty="0">
                <a:solidFill>
                  <a:srgbClr val="000000"/>
                </a:solidFill>
                <a:latin typeface="Gill Sans MT" charset="0"/>
              </a:rPr>
              <a:t>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Grp="1" noChangeArrowheads="1"/>
          </p:cNvSpPr>
          <p:nvPr>
            <p:ph type="title"/>
          </p:nvPr>
        </p:nvSpPr>
        <p:spPr>
          <a:xfrm>
            <a:off x="1435100" y="274638"/>
            <a:ext cx="7497763" cy="1143000"/>
          </a:xfrm>
        </p:spPr>
        <p:txBody>
          <a:bodyPr/>
          <a:lstStyle/>
          <a:p>
            <a:pPr algn="ctr" eaLnBrk="1" hangingPunct="1">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l-GR" sz="3200" b="1">
                <a:solidFill>
                  <a:srgbClr val="572314"/>
                </a:solidFill>
              </a:rPr>
              <a:t>Αξιολόγηση γνώσεων, ικανοτήτων και δεξιοτήτων</a:t>
            </a:r>
          </a:p>
        </p:txBody>
      </p:sp>
      <p:sp>
        <p:nvSpPr>
          <p:cNvPr id="15363" name="Text Box 2"/>
          <p:cNvSpPr txBox="1">
            <a:spLocks noChangeArrowheads="1"/>
          </p:cNvSpPr>
          <p:nvPr/>
        </p:nvSpPr>
        <p:spPr bwMode="auto">
          <a:xfrm>
            <a:off x="857224" y="1447800"/>
            <a:ext cx="7497763" cy="4800600"/>
          </a:xfrm>
          <a:prstGeom prst="rect">
            <a:avLst/>
          </a:prstGeom>
          <a:noFill/>
          <a:ln w="9525">
            <a:noFill/>
            <a:round/>
            <a:headEnd/>
            <a:tailEnd/>
          </a:ln>
        </p:spPr>
        <p:txBody>
          <a:bodyPr lIns="90000" tIns="45000" rIns="90000" bIns="45000"/>
          <a:lstStyle/>
          <a:p>
            <a:pPr marL="365125" indent="-280988" algn="just" hangingPunct="1">
              <a:lnSpc>
                <a:spcPct val="100000"/>
              </a:lnSpc>
              <a:spcBef>
                <a:spcPts val="600"/>
              </a:spcBef>
              <a:tabLst>
                <a:tab pos="36512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l-GR" sz="2800" b="1" dirty="0">
                <a:solidFill>
                  <a:srgbClr val="000000"/>
                </a:solidFill>
                <a:latin typeface="Calibri" pitchFamily="32" charset="0"/>
              </a:rPr>
              <a:t>1) Πρόοδοι :</a:t>
            </a:r>
          </a:p>
          <a:p>
            <a:pPr marL="365125" indent="-280988" algn="just" hangingPunct="1">
              <a:lnSpc>
                <a:spcPct val="100000"/>
              </a:lnSpc>
              <a:spcBef>
                <a:spcPts val="600"/>
              </a:spcBef>
              <a:tabLst>
                <a:tab pos="36512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l-GR" sz="2800" dirty="0">
                <a:solidFill>
                  <a:srgbClr val="000000"/>
                </a:solidFill>
                <a:latin typeface="Calibri" pitchFamily="32" charset="0"/>
              </a:rPr>
              <a:t>    </a:t>
            </a:r>
            <a:r>
              <a:rPr lang="el-GR" sz="2800" b="1" dirty="0">
                <a:solidFill>
                  <a:srgbClr val="000000"/>
                </a:solidFill>
                <a:latin typeface="Calibri" pitchFamily="32" charset="0"/>
              </a:rPr>
              <a:t>(α) Εξέταση προόδου (30% του συνολικού βαθμού), </a:t>
            </a:r>
          </a:p>
          <a:p>
            <a:pPr marL="365125" indent="-280988" algn="just" hangingPunct="1">
              <a:lnSpc>
                <a:spcPct val="100000"/>
              </a:lnSpc>
              <a:spcBef>
                <a:spcPts val="600"/>
              </a:spcBef>
              <a:tabLst>
                <a:tab pos="36512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endParaRPr lang="el-GR" sz="2800" dirty="0">
              <a:solidFill>
                <a:srgbClr val="000000"/>
              </a:solidFill>
              <a:latin typeface="Calibri" pitchFamily="32" charset="0"/>
            </a:endParaRPr>
          </a:p>
          <a:p>
            <a:pPr marL="365125" indent="-280988" algn="just" hangingPunct="1">
              <a:lnSpc>
                <a:spcPct val="100000"/>
              </a:lnSpc>
              <a:spcBef>
                <a:spcPts val="600"/>
              </a:spcBef>
              <a:tabLst>
                <a:tab pos="36512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l-GR" sz="2800" dirty="0">
                <a:solidFill>
                  <a:srgbClr val="000000"/>
                </a:solidFill>
                <a:latin typeface="Calibri" pitchFamily="32" charset="0"/>
              </a:rPr>
              <a:t>    (</a:t>
            </a:r>
            <a:r>
              <a:rPr lang="el-GR" sz="2800" b="1" dirty="0">
                <a:solidFill>
                  <a:srgbClr val="000000"/>
                </a:solidFill>
                <a:latin typeface="Calibri" pitchFamily="32" charset="0"/>
              </a:rPr>
              <a:t>β) Αξιολόγηση συμμετοχής σε εργασία Προόδου,  ομαδική ή/και ατομική (10%  του συνολικού βαθμού) </a:t>
            </a:r>
          </a:p>
          <a:p>
            <a:pPr marL="365125" indent="-280988" algn="just" hangingPunct="1">
              <a:lnSpc>
                <a:spcPct val="100000"/>
              </a:lnSpc>
              <a:spcBef>
                <a:spcPts val="600"/>
              </a:spcBef>
              <a:tabLst>
                <a:tab pos="36512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endParaRPr lang="el-GR" sz="2800" b="1" dirty="0">
              <a:solidFill>
                <a:srgbClr val="000000"/>
              </a:solidFill>
              <a:latin typeface="Calibri" pitchFamily="32" charset="0"/>
            </a:endParaRPr>
          </a:p>
          <a:p>
            <a:pPr marL="365125" indent="-280988" algn="just" hangingPunct="1">
              <a:lnSpc>
                <a:spcPct val="100000"/>
              </a:lnSpc>
              <a:spcBef>
                <a:spcPts val="600"/>
              </a:spcBef>
              <a:tabLst>
                <a:tab pos="36512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l-GR" sz="2800" b="1" dirty="0">
                <a:solidFill>
                  <a:srgbClr val="000000"/>
                </a:solidFill>
                <a:latin typeface="Calibri" pitchFamily="32" charset="0"/>
              </a:rPr>
              <a:t>2) Τελικές εξετάσεις</a:t>
            </a:r>
            <a:r>
              <a:rPr lang="el-GR" sz="2800" dirty="0">
                <a:solidFill>
                  <a:srgbClr val="000000"/>
                </a:solidFill>
                <a:latin typeface="Calibri" pitchFamily="32" charset="0"/>
              </a:rPr>
              <a:t> </a:t>
            </a:r>
            <a:r>
              <a:rPr lang="el-GR" sz="2800" b="1" dirty="0">
                <a:solidFill>
                  <a:srgbClr val="000000"/>
                </a:solidFill>
                <a:latin typeface="Calibri" pitchFamily="32" charset="0"/>
              </a:rPr>
              <a:t>(60%  του συνολικού βαθμού)</a:t>
            </a:r>
          </a:p>
          <a:p>
            <a:pPr marL="365125" indent="-280988" algn="just" hangingPunct="1">
              <a:lnSpc>
                <a:spcPct val="100000"/>
              </a:lnSpc>
              <a:spcBef>
                <a:spcPts val="600"/>
              </a:spcBef>
              <a:tabLst>
                <a:tab pos="36512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endParaRPr lang="el-GR" sz="2800" dirty="0">
              <a:solidFill>
                <a:srgbClr val="000000"/>
              </a:solidFill>
              <a:latin typeface="Calibri" pitchFamily="32" charset="0"/>
            </a:endParaRPr>
          </a:p>
          <a:p>
            <a:pPr marL="365125" indent="-280988" algn="just" hangingPunct="1">
              <a:lnSpc>
                <a:spcPct val="100000"/>
              </a:lnSpc>
              <a:spcBef>
                <a:spcPts val="600"/>
              </a:spcBef>
              <a:tabLst>
                <a:tab pos="36512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endParaRPr lang="el-GR" sz="3200" dirty="0">
              <a:solidFill>
                <a:srgbClr val="000000"/>
              </a:solidFill>
              <a:latin typeface="Gill Sans MT"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ChangeArrowheads="1"/>
          </p:cNvSpPr>
          <p:nvPr>
            <p:ph type="title"/>
          </p:nvPr>
        </p:nvSpPr>
        <p:spPr>
          <a:xfrm>
            <a:off x="1435100" y="274638"/>
            <a:ext cx="7497763" cy="1143000"/>
          </a:xfrm>
        </p:spPr>
        <p:txBody>
          <a:bodyPr/>
          <a:lstStyle/>
          <a:p>
            <a:pPr algn="ctr" eaLnBrk="1" hangingPunct="1">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l-GR" sz="4300" dirty="0">
                <a:solidFill>
                  <a:srgbClr val="572314"/>
                </a:solidFill>
              </a:rPr>
              <a:t>Εξετάσεις προόδου </a:t>
            </a:r>
          </a:p>
        </p:txBody>
      </p:sp>
      <p:sp>
        <p:nvSpPr>
          <p:cNvPr id="16387" name="Text Box 2"/>
          <p:cNvSpPr txBox="1">
            <a:spLocks noChangeArrowheads="1"/>
          </p:cNvSpPr>
          <p:nvPr/>
        </p:nvSpPr>
        <p:spPr bwMode="auto">
          <a:xfrm>
            <a:off x="785786" y="1285860"/>
            <a:ext cx="7715304" cy="4857784"/>
          </a:xfrm>
          <a:prstGeom prst="rect">
            <a:avLst/>
          </a:prstGeom>
          <a:noFill/>
          <a:ln w="9525">
            <a:noFill/>
            <a:round/>
            <a:headEnd/>
            <a:tailEnd/>
          </a:ln>
        </p:spPr>
        <p:txBody>
          <a:bodyPr lIns="90000" tIns="45000" rIns="90000" bIns="45000"/>
          <a:lstStyle/>
          <a:p>
            <a:pPr marL="365125" indent="-280988" algn="just" hangingPunct="1">
              <a:lnSpc>
                <a:spcPct val="100000"/>
              </a:lnSpc>
              <a:spcBef>
                <a:spcPts val="600"/>
              </a:spcBef>
              <a:buFont typeface="Arial" pitchFamily="34" charset="0"/>
              <a:buChar char="•"/>
              <a:tabLst>
                <a:tab pos="36512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l-GR" sz="2400" dirty="0">
                <a:solidFill>
                  <a:srgbClr val="000000"/>
                </a:solidFill>
                <a:latin typeface="Calibri" pitchFamily="32" charset="0"/>
              </a:rPr>
              <a:t>Σε όλα τα μαθήματα κάθε εξαμήνου κατάρτισης πραγματοποιείται τουλάχιστον </a:t>
            </a:r>
            <a:r>
              <a:rPr lang="el-GR" sz="2400" b="1" u="sng" dirty="0">
                <a:solidFill>
                  <a:srgbClr val="000000"/>
                </a:solidFill>
                <a:latin typeface="Calibri" pitchFamily="32" charset="0"/>
              </a:rPr>
              <a:t>μια εξέταση προόδου ανά μάθημα, μετά της συμπληρώσεως του 50% των ωρών κατάρτισης του εξαμήνου</a:t>
            </a:r>
            <a:r>
              <a:rPr lang="el-GR" sz="2400" u="sng" dirty="0">
                <a:solidFill>
                  <a:srgbClr val="000000"/>
                </a:solidFill>
                <a:latin typeface="Calibri" pitchFamily="32" charset="0"/>
              </a:rPr>
              <a:t>, </a:t>
            </a:r>
            <a:r>
              <a:rPr lang="el-GR" sz="2400" dirty="0">
                <a:solidFill>
                  <a:srgbClr val="000000"/>
                </a:solidFill>
                <a:latin typeface="Calibri" pitchFamily="32" charset="0"/>
              </a:rPr>
              <a:t>με εξεταζόμενα θέματα που ορίζονται από τον εκπαιδευτή και βαθμολογούνται από αυτόν.</a:t>
            </a:r>
          </a:p>
          <a:p>
            <a:pPr marL="365125" indent="-280988" algn="just" hangingPunct="1">
              <a:lnSpc>
                <a:spcPct val="100000"/>
              </a:lnSpc>
              <a:spcBef>
                <a:spcPts val="600"/>
              </a:spcBef>
              <a:buFont typeface="Arial" pitchFamily="34" charset="0"/>
              <a:buChar char="•"/>
              <a:tabLst>
                <a:tab pos="36512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endParaRPr lang="el-GR" sz="2400" dirty="0">
              <a:solidFill>
                <a:srgbClr val="000000"/>
              </a:solidFill>
              <a:latin typeface="Calibri" pitchFamily="32" charset="0"/>
            </a:endParaRPr>
          </a:p>
          <a:p>
            <a:pPr marL="365125" indent="-280988" algn="just" hangingPunct="1">
              <a:lnSpc>
                <a:spcPct val="100000"/>
              </a:lnSpc>
              <a:spcBef>
                <a:spcPts val="600"/>
              </a:spcBef>
              <a:buFont typeface="Arial" pitchFamily="34" charset="0"/>
              <a:buChar char="•"/>
              <a:tabLst>
                <a:tab pos="36512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l-GR" sz="2400" b="1" dirty="0">
                <a:solidFill>
                  <a:srgbClr val="000000"/>
                </a:solidFill>
                <a:latin typeface="Calibri" pitchFamily="32" charset="0"/>
              </a:rPr>
              <a:t>Η συμμετοχή </a:t>
            </a:r>
            <a:r>
              <a:rPr lang="el-GR" sz="2400" dirty="0">
                <a:solidFill>
                  <a:srgbClr val="000000"/>
                </a:solidFill>
                <a:latin typeface="Calibri" pitchFamily="32" charset="0"/>
              </a:rPr>
              <a:t>στην εξέταση προόδου είναι </a:t>
            </a:r>
            <a:r>
              <a:rPr lang="el-GR" sz="2400" b="1" dirty="0">
                <a:solidFill>
                  <a:srgbClr val="000000"/>
                </a:solidFill>
                <a:latin typeface="Calibri" pitchFamily="32" charset="0"/>
              </a:rPr>
              <a:t>υποχρεωτική</a:t>
            </a:r>
            <a:r>
              <a:rPr lang="el-GR" sz="2400" dirty="0">
                <a:solidFill>
                  <a:srgbClr val="000000"/>
                </a:solidFill>
                <a:latin typeface="Calibri" pitchFamily="32" charset="0"/>
              </a:rPr>
              <a:t> για όλους τους καταρτιζόμενους. </a:t>
            </a:r>
          </a:p>
          <a:p>
            <a:pPr marL="365125" indent="-280988" algn="just" hangingPunct="1">
              <a:lnSpc>
                <a:spcPct val="100000"/>
              </a:lnSpc>
              <a:spcBef>
                <a:spcPts val="600"/>
              </a:spcBef>
              <a:buFont typeface="Arial" pitchFamily="34" charset="0"/>
              <a:buChar char="•"/>
              <a:tabLst>
                <a:tab pos="36512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endParaRPr lang="el-GR" sz="2400" dirty="0">
              <a:solidFill>
                <a:srgbClr val="000000"/>
              </a:solidFill>
              <a:latin typeface="Calibri" pitchFamily="32" charset="0"/>
            </a:endParaRPr>
          </a:p>
          <a:p>
            <a:pPr marL="365125" indent="-280988" algn="just" hangingPunct="1">
              <a:lnSpc>
                <a:spcPct val="100000"/>
              </a:lnSpc>
              <a:spcBef>
                <a:spcPts val="600"/>
              </a:spcBef>
              <a:buFont typeface="Arial" pitchFamily="34" charset="0"/>
              <a:buChar char="•"/>
              <a:tabLst>
                <a:tab pos="36512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l-GR" sz="2400" dirty="0">
                <a:solidFill>
                  <a:srgbClr val="000000"/>
                </a:solidFill>
                <a:latin typeface="Calibri" pitchFamily="32" charset="0"/>
              </a:rPr>
              <a:t>Η διάρκεια της εξέτασης προόδου κάθε μαθήματος είναι (1) ώρα.</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1481328"/>
            <a:ext cx="8229600" cy="4805192"/>
          </a:xfrm>
        </p:spPr>
        <p:txBody>
          <a:bodyPr>
            <a:normAutofit fontScale="70000" lnSpcReduction="20000"/>
          </a:bodyPr>
          <a:lstStyle/>
          <a:p>
            <a:r>
              <a:rPr lang="el-GR" dirty="0"/>
              <a:t>Τα Ινστιτούτα Επαγγελματικής Κατάρτισης (Ι.Ε.Κ.) έχουν σκοπό την παροχή υπηρεσιών αρχικής επαγγελματικής κατάρτισης σε αποφοίτους Γυμνασίου και Λυκείου. Η λειτουργία των Δημοσίων Ι.Ε.Κ. εποπτεύεται από τη </a:t>
            </a:r>
            <a:r>
              <a:rPr lang="el-GR" b="1" dirty="0"/>
              <a:t>Γενική Γραμματεία Επαγγελματικής Εκπαίδευσης, Κατάρτισης, Δια Βίου Μάθησης (Γ.Γ.Ε.Ε.Κ.Δ.Β.Μ.)</a:t>
            </a:r>
            <a:r>
              <a:rPr lang="el-GR" dirty="0"/>
              <a:t>, με κύρια αρμοδιότητα τη διαμόρφωση και την εποπτεία του εκπαιδευτικού τους πλαισίου.</a:t>
            </a:r>
          </a:p>
          <a:p>
            <a:r>
              <a:rPr lang="el-GR" dirty="0"/>
              <a:t>Το σύστημα πιστοποίησης της αρχικής επαγγελματικής κατάρτισης των Ι.Ε.Κ. εφαρμόζεται από τον </a:t>
            </a:r>
            <a:r>
              <a:rPr lang="el-GR" b="1" dirty="0"/>
              <a:t>Εθνικό Οργανισμό Πιστοποίησης Προσόντων και Επαγγελματικού Προσανατολισμού (Ε.Ο.Π.Π.Ε.Π</a:t>
            </a:r>
            <a:r>
              <a:rPr lang="el-GR" dirty="0"/>
              <a:t>). Στην αρμοδιότητα του Ε.Ο.Π.Π.Ε.Π. ανήκει, επίσης, ο καθορισμός των επαγγελματικών δικαιωμάτων των αποφοίτων των Ι.Ε.Κ.</a:t>
            </a:r>
          </a:p>
          <a:p>
            <a:r>
              <a:rPr lang="el-GR" dirty="0"/>
              <a:t>Το σύνολο της διαχείρισης των εκπαιδευτών, της υλικοτεχνικής υποδομής των Ι.Ε.Κ., έχει ανατεθεί στο </a:t>
            </a:r>
            <a:r>
              <a:rPr lang="el-GR" b="1" dirty="0"/>
              <a:t>Ίδρυμα Νεολαίας και Διά Βίου Μάθησης (Ι.ΝΕ.ΔΙ.ΒΙ.Μ.)</a:t>
            </a:r>
            <a:r>
              <a:rPr lang="el-GR" dirty="0"/>
              <a:t>, από τη Γ.Γ.Δ.Β.Μ., με εθνική χρηματοδότηση.</a:t>
            </a:r>
          </a:p>
          <a:p>
            <a:endParaRPr lang="el-GR" dirty="0"/>
          </a:p>
        </p:txBody>
      </p:sp>
      <p:sp>
        <p:nvSpPr>
          <p:cNvPr id="3" name="2 - Θέση ημερομηνίας"/>
          <p:cNvSpPr>
            <a:spLocks noGrp="1"/>
          </p:cNvSpPr>
          <p:nvPr>
            <p:ph type="dt" sz="half" idx="10"/>
          </p:nvPr>
        </p:nvSpPr>
        <p:spPr/>
        <p:txBody>
          <a:bodyPr/>
          <a:lstStyle/>
          <a:p>
            <a:pPr>
              <a:defRPr/>
            </a:pPr>
            <a:fld id="{3195238E-0B80-4CA2-BC39-D83A228AD632}" type="datetime1">
              <a:rPr lang="en-US" smtClean="0"/>
              <a:pPr>
                <a:defRPr/>
              </a:pPr>
              <a:t>10/5/2023</a:t>
            </a:fld>
            <a:endParaRPr lang="en-US"/>
          </a:p>
        </p:txBody>
      </p:sp>
      <p:sp>
        <p:nvSpPr>
          <p:cNvPr id="4" name="3 - Τίτλος"/>
          <p:cNvSpPr>
            <a:spLocks noGrp="1"/>
          </p:cNvSpPr>
          <p:nvPr>
            <p:ph type="title"/>
          </p:nvPr>
        </p:nvSpPr>
        <p:spPr/>
        <p:txBody>
          <a:bodyPr/>
          <a:lstStyle/>
          <a:p>
            <a:r>
              <a:rPr lang="el-GR" dirty="0"/>
              <a:t>Τα Δημόσια Ι.Ε.Κ.</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Grp="1" noChangeArrowheads="1"/>
          </p:cNvSpPr>
          <p:nvPr>
            <p:ph type="title"/>
          </p:nvPr>
        </p:nvSpPr>
        <p:spPr>
          <a:xfrm>
            <a:off x="1435100" y="274638"/>
            <a:ext cx="7497763" cy="1143000"/>
          </a:xfrm>
        </p:spPr>
        <p:txBody>
          <a:bodyPr/>
          <a:lstStyle/>
          <a:p>
            <a:pPr algn="ctr" eaLnBrk="1" hangingPunct="1">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l-GR" sz="4300" dirty="0">
                <a:solidFill>
                  <a:srgbClr val="572314"/>
                </a:solidFill>
              </a:rPr>
              <a:t>ΤΕΛΙΚΕΣ ΕΞΕΤΑΣΕΙΣ </a:t>
            </a:r>
          </a:p>
        </p:txBody>
      </p:sp>
      <p:sp>
        <p:nvSpPr>
          <p:cNvPr id="18435" name="Text Box 2"/>
          <p:cNvSpPr txBox="1">
            <a:spLocks noChangeArrowheads="1"/>
          </p:cNvSpPr>
          <p:nvPr/>
        </p:nvSpPr>
        <p:spPr bwMode="auto">
          <a:xfrm>
            <a:off x="785786" y="1341438"/>
            <a:ext cx="7497762" cy="4800600"/>
          </a:xfrm>
          <a:prstGeom prst="rect">
            <a:avLst/>
          </a:prstGeom>
          <a:noFill/>
          <a:ln w="9525">
            <a:noFill/>
            <a:round/>
            <a:headEnd/>
            <a:tailEnd/>
          </a:ln>
        </p:spPr>
        <p:txBody>
          <a:bodyPr lIns="90000" tIns="45000" rIns="90000" bIns="45000"/>
          <a:lstStyle/>
          <a:p>
            <a:pPr marL="365125" indent="-280988" algn="just" hangingPunct="1">
              <a:lnSpc>
                <a:spcPct val="100000"/>
              </a:lnSpc>
              <a:spcBef>
                <a:spcPts val="600"/>
              </a:spcBef>
              <a:tabLst>
                <a:tab pos="36512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l-GR" sz="2400" dirty="0">
                <a:solidFill>
                  <a:srgbClr val="000000"/>
                </a:solidFill>
                <a:latin typeface="Gill Sans MT" charset="0"/>
              </a:rPr>
              <a:t>α) Η διάρκεια κάθε τελικής εξέτασης είναι </a:t>
            </a:r>
            <a:r>
              <a:rPr lang="el-GR" sz="2400" b="1" u="sng" dirty="0">
                <a:solidFill>
                  <a:srgbClr val="000000"/>
                </a:solidFill>
                <a:latin typeface="Gill Sans MT" charset="0"/>
              </a:rPr>
              <a:t>δύο (2) </a:t>
            </a:r>
            <a:r>
              <a:rPr lang="el-GR" sz="2400" dirty="0">
                <a:solidFill>
                  <a:srgbClr val="000000"/>
                </a:solidFill>
                <a:latin typeface="Gill Sans MT" charset="0"/>
              </a:rPr>
              <a:t>ώρες εκτός εάν ορίζει διαφορετικά ο εκάστοτε οδηγός σπουδών (π.χ. για τα εργαστήρια)</a:t>
            </a:r>
          </a:p>
          <a:p>
            <a:pPr marL="365125" indent="-280988" algn="just" hangingPunct="1">
              <a:lnSpc>
                <a:spcPct val="100000"/>
              </a:lnSpc>
              <a:spcBef>
                <a:spcPts val="600"/>
              </a:spcBef>
              <a:tabLst>
                <a:tab pos="36512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endParaRPr lang="el-GR" sz="2400" dirty="0">
              <a:solidFill>
                <a:srgbClr val="000000"/>
              </a:solidFill>
              <a:latin typeface="Gill Sans MT" charset="0"/>
            </a:endParaRPr>
          </a:p>
          <a:p>
            <a:pPr marL="365125" indent="-280988" algn="just" hangingPunct="1">
              <a:lnSpc>
                <a:spcPct val="100000"/>
              </a:lnSpc>
              <a:spcBef>
                <a:spcPts val="600"/>
              </a:spcBef>
              <a:tabLst>
                <a:tab pos="36512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l-GR" sz="2400" dirty="0">
                <a:solidFill>
                  <a:srgbClr val="000000"/>
                </a:solidFill>
                <a:latin typeface="Gill Sans MT" charset="0"/>
              </a:rPr>
              <a:t>β) Καταρτιζόμενος που απουσιάζει από τελική εξέταση μαθήματος για λόγους ανωτέρας βίας ή σοβαρής ασθένειας που αποδεικνύεται από αρμόδιο Δημόσιο Φορέα, υποβάλλει αίτηση προς τη διοίκηση του ΙΕΚ μαζί με τα σχετικά δικαιολογητικά, πάντοτε πριν από την έκδοση των αποτελεσμάτων του εξαμήνου, προκειμένου να οριστεί η επανεξέτασή του.</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Grp="1" noChangeArrowheads="1"/>
          </p:cNvSpPr>
          <p:nvPr>
            <p:ph type="title"/>
          </p:nvPr>
        </p:nvSpPr>
        <p:spPr>
          <a:xfrm>
            <a:off x="1435100" y="274638"/>
            <a:ext cx="7497763" cy="1143000"/>
          </a:xfrm>
        </p:spPr>
        <p:txBody>
          <a:bodyPr/>
          <a:lstStyle/>
          <a:p>
            <a:pPr algn="ctr" eaLnBrk="1" hangingPunct="1">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l-GR" sz="4300" b="1">
                <a:solidFill>
                  <a:srgbClr val="572314"/>
                </a:solidFill>
              </a:rPr>
              <a:t>Βαθμολόγηση</a:t>
            </a:r>
          </a:p>
        </p:txBody>
      </p:sp>
      <p:sp>
        <p:nvSpPr>
          <p:cNvPr id="20483" name="Text Box 2"/>
          <p:cNvSpPr txBox="1">
            <a:spLocks noChangeArrowheads="1"/>
          </p:cNvSpPr>
          <p:nvPr/>
        </p:nvSpPr>
        <p:spPr bwMode="auto">
          <a:xfrm>
            <a:off x="785786" y="1428736"/>
            <a:ext cx="7643866" cy="4800600"/>
          </a:xfrm>
          <a:prstGeom prst="rect">
            <a:avLst/>
          </a:prstGeom>
          <a:noFill/>
          <a:ln w="9525">
            <a:noFill/>
            <a:round/>
            <a:headEnd/>
            <a:tailEnd/>
          </a:ln>
        </p:spPr>
        <p:txBody>
          <a:bodyPr lIns="90000" tIns="45000" rIns="90000" bIns="45000"/>
          <a:lstStyle/>
          <a:p>
            <a:pPr marL="365125" indent="-280988" algn="just" hangingPunct="1">
              <a:lnSpc>
                <a:spcPct val="100000"/>
              </a:lnSpc>
              <a:spcBef>
                <a:spcPts val="600"/>
              </a:spcBef>
              <a:buFont typeface="Arial" pitchFamily="34" charset="0"/>
              <a:buChar char="•"/>
              <a:tabLst>
                <a:tab pos="36512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l-GR" sz="2800" dirty="0">
                <a:solidFill>
                  <a:srgbClr val="000000"/>
                </a:solidFill>
                <a:latin typeface="Calibri" pitchFamily="32" charset="0"/>
              </a:rPr>
              <a:t>Η τελική βαθμολογία (Τ.Β) του μαθήματος διαμορφώνεται από το βαθμό της </a:t>
            </a:r>
            <a:r>
              <a:rPr lang="el-GR" sz="2800" b="1" u="sng" dirty="0">
                <a:solidFill>
                  <a:srgbClr val="000000"/>
                </a:solidFill>
                <a:latin typeface="Calibri" pitchFamily="32" charset="0"/>
              </a:rPr>
              <a:t>γραπτής τελικής</a:t>
            </a:r>
            <a:r>
              <a:rPr lang="el-GR" sz="2800" dirty="0">
                <a:solidFill>
                  <a:srgbClr val="000000"/>
                </a:solidFill>
                <a:latin typeface="Calibri" pitchFamily="32" charset="0"/>
              </a:rPr>
              <a:t> εξαμηνιαίας εξέτασης </a:t>
            </a:r>
            <a:r>
              <a:rPr lang="el-GR" sz="2800" b="1" u="sng" dirty="0">
                <a:solidFill>
                  <a:srgbClr val="000000"/>
                </a:solidFill>
                <a:latin typeface="Calibri" pitchFamily="32" charset="0"/>
              </a:rPr>
              <a:t>κατά 60</a:t>
            </a:r>
            <a:r>
              <a:rPr lang="el-GR" sz="2800" dirty="0">
                <a:solidFill>
                  <a:srgbClr val="000000"/>
                </a:solidFill>
                <a:latin typeface="Calibri" pitchFamily="32" charset="0"/>
              </a:rPr>
              <a:t>% </a:t>
            </a:r>
            <a:r>
              <a:rPr lang="el-GR" sz="2800" b="1" dirty="0">
                <a:solidFill>
                  <a:srgbClr val="000000"/>
                </a:solidFill>
                <a:latin typeface="Calibri" pitchFamily="32" charset="0"/>
              </a:rPr>
              <a:t>και</a:t>
            </a:r>
            <a:r>
              <a:rPr lang="el-GR" sz="2800" dirty="0">
                <a:solidFill>
                  <a:srgbClr val="000000"/>
                </a:solidFill>
                <a:latin typeface="Calibri" pitchFamily="32" charset="0"/>
              </a:rPr>
              <a:t> </a:t>
            </a:r>
            <a:r>
              <a:rPr lang="el-GR" sz="2800" b="1" u="sng" dirty="0">
                <a:solidFill>
                  <a:srgbClr val="000000"/>
                </a:solidFill>
                <a:latin typeface="Calibri" pitchFamily="32" charset="0"/>
              </a:rPr>
              <a:t>κατά 40</a:t>
            </a:r>
            <a:r>
              <a:rPr lang="el-GR" sz="2800" dirty="0">
                <a:solidFill>
                  <a:srgbClr val="000000"/>
                </a:solidFill>
                <a:latin typeface="Calibri" pitchFamily="32" charset="0"/>
              </a:rPr>
              <a:t>% του βαθμού </a:t>
            </a:r>
            <a:r>
              <a:rPr lang="el-GR" sz="2800" b="1" u="sng" dirty="0">
                <a:solidFill>
                  <a:srgbClr val="000000"/>
                </a:solidFill>
                <a:latin typeface="Calibri" pitchFamily="32" charset="0"/>
              </a:rPr>
              <a:t>προόδου</a:t>
            </a:r>
            <a:r>
              <a:rPr lang="el-GR" sz="2800" dirty="0">
                <a:solidFill>
                  <a:srgbClr val="000000"/>
                </a:solidFill>
                <a:latin typeface="Calibri" pitchFamily="32" charset="0"/>
              </a:rPr>
              <a:t> (Β.Π. : εξετάσεις 30% και εργασία 10%), στρογγυλοποιούμενος στον πλησιέστερο ακέραιο αριθμό.</a:t>
            </a:r>
          </a:p>
          <a:p>
            <a:pPr marL="365125" indent="-280988" algn="just" hangingPunct="1">
              <a:lnSpc>
                <a:spcPct val="100000"/>
              </a:lnSpc>
              <a:spcBef>
                <a:spcPts val="600"/>
              </a:spcBef>
              <a:buFont typeface="Arial" pitchFamily="34" charset="0"/>
              <a:buChar char="•"/>
              <a:tabLst>
                <a:tab pos="36512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endParaRPr lang="el-GR" sz="2800" dirty="0">
              <a:solidFill>
                <a:srgbClr val="000000"/>
              </a:solidFill>
              <a:latin typeface="Calibri" pitchFamily="32" charset="0"/>
            </a:endParaRPr>
          </a:p>
          <a:p>
            <a:pPr marL="365125" indent="-280988" algn="just" hangingPunct="1">
              <a:lnSpc>
                <a:spcPct val="100000"/>
              </a:lnSpc>
              <a:spcBef>
                <a:spcPts val="600"/>
              </a:spcBef>
              <a:buFont typeface="Arial" pitchFamily="34" charset="0"/>
              <a:buChar char="•"/>
              <a:tabLst>
                <a:tab pos="36512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l-GR" sz="2800" dirty="0">
                <a:solidFill>
                  <a:srgbClr val="000000"/>
                </a:solidFill>
                <a:latin typeface="Calibri" pitchFamily="32" charset="0"/>
              </a:rPr>
              <a:t>Η κλίμακα βαθμολογίας ορίζεται από 1 έως 10.</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Grp="1" noChangeArrowheads="1"/>
          </p:cNvSpPr>
          <p:nvPr>
            <p:ph type="title"/>
          </p:nvPr>
        </p:nvSpPr>
        <p:spPr>
          <a:xfrm>
            <a:off x="1435100" y="274638"/>
            <a:ext cx="7497763" cy="1143000"/>
          </a:xfrm>
        </p:spPr>
        <p:txBody>
          <a:bodyPr/>
          <a:lstStyle/>
          <a:p>
            <a:pPr algn="ctr" eaLnBrk="1" hangingPunct="1">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l-GR" sz="3200" b="1" dirty="0">
                <a:solidFill>
                  <a:srgbClr val="572314"/>
                </a:solidFill>
              </a:rPr>
              <a:t>Πρόοδος καταρτιζόμενου (1)</a:t>
            </a:r>
          </a:p>
        </p:txBody>
      </p:sp>
      <p:sp>
        <p:nvSpPr>
          <p:cNvPr id="21507" name="Text Box 2"/>
          <p:cNvSpPr txBox="1">
            <a:spLocks noChangeArrowheads="1"/>
          </p:cNvSpPr>
          <p:nvPr/>
        </p:nvSpPr>
        <p:spPr bwMode="auto">
          <a:xfrm>
            <a:off x="1042988" y="1196975"/>
            <a:ext cx="7497762" cy="4800600"/>
          </a:xfrm>
          <a:prstGeom prst="rect">
            <a:avLst/>
          </a:prstGeom>
          <a:noFill/>
          <a:ln w="9525">
            <a:noFill/>
            <a:round/>
            <a:headEnd/>
            <a:tailEnd/>
          </a:ln>
        </p:spPr>
        <p:txBody>
          <a:bodyPr lIns="90000" tIns="45000" rIns="90000" bIns="45000"/>
          <a:lstStyle/>
          <a:p>
            <a:pPr marL="365125" indent="-280988" hangingPunct="1">
              <a:lnSpc>
                <a:spcPct val="100000"/>
              </a:lnSpc>
              <a:spcBef>
                <a:spcPts val="600"/>
              </a:spcBef>
              <a:tabLst>
                <a:tab pos="36512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l-GR" sz="2200" dirty="0">
                <a:solidFill>
                  <a:srgbClr val="000000"/>
                </a:solidFill>
                <a:latin typeface="Calibri" pitchFamily="32" charset="0"/>
              </a:rPr>
              <a:t>1. Ο καταρτιζόμενος εγγράφεται στο επόμενο εξάμηνο κατάρτισης, εφόσον δεν υποχρεούται σε </a:t>
            </a:r>
            <a:r>
              <a:rPr lang="el-GR" sz="2200" dirty="0" err="1">
                <a:solidFill>
                  <a:srgbClr val="000000"/>
                </a:solidFill>
                <a:latin typeface="Calibri" pitchFamily="32" charset="0"/>
              </a:rPr>
              <a:t>επαναπαρακολούθηση</a:t>
            </a:r>
            <a:r>
              <a:rPr lang="el-GR" sz="2200" dirty="0">
                <a:solidFill>
                  <a:srgbClr val="000000"/>
                </a:solidFill>
                <a:latin typeface="Calibri" pitchFamily="32" charset="0"/>
              </a:rPr>
              <a:t> μαθήματος και συντρέχει μια από τις παρακάτω προϋποθέσεις:</a:t>
            </a:r>
          </a:p>
          <a:p>
            <a:pPr marL="365125" indent="-280988" hangingPunct="1">
              <a:lnSpc>
                <a:spcPct val="100000"/>
              </a:lnSpc>
              <a:spcBef>
                <a:spcPts val="600"/>
              </a:spcBef>
              <a:tabLst>
                <a:tab pos="36512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l-GR" sz="2200" dirty="0">
                <a:solidFill>
                  <a:srgbClr val="000000"/>
                </a:solidFill>
                <a:latin typeface="Calibri" pitchFamily="32" charset="0"/>
              </a:rPr>
              <a:t>α) Η τελική βαθμολογία του σε κάθε μάθημα είναι τουλάχιστον πέντε (5).</a:t>
            </a:r>
          </a:p>
          <a:p>
            <a:pPr marL="365125" indent="-280988" hangingPunct="1">
              <a:lnSpc>
                <a:spcPct val="100000"/>
              </a:lnSpc>
              <a:spcBef>
                <a:spcPts val="600"/>
              </a:spcBef>
              <a:tabLst>
                <a:tab pos="36512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l-GR" sz="2200" dirty="0">
                <a:solidFill>
                  <a:srgbClr val="000000"/>
                </a:solidFill>
                <a:latin typeface="Calibri" pitchFamily="32" charset="0"/>
              </a:rPr>
              <a:t>β</a:t>
            </a:r>
            <a:r>
              <a:rPr lang="el-GR" sz="2200" b="1" u="sng" dirty="0">
                <a:solidFill>
                  <a:srgbClr val="000000"/>
                </a:solidFill>
                <a:latin typeface="Calibri" pitchFamily="32" charset="0"/>
              </a:rPr>
              <a:t>) Υστερεί σε ένα μόνο μάθημα</a:t>
            </a:r>
            <a:r>
              <a:rPr lang="el-GR" sz="2200" dirty="0">
                <a:solidFill>
                  <a:srgbClr val="000000"/>
                </a:solidFill>
                <a:latin typeface="Calibri" pitchFamily="32" charset="0"/>
              </a:rPr>
              <a:t>, </a:t>
            </a:r>
          </a:p>
          <a:p>
            <a:pPr marL="365125" indent="-280988" hangingPunct="1">
              <a:lnSpc>
                <a:spcPct val="100000"/>
              </a:lnSpc>
              <a:spcBef>
                <a:spcPts val="600"/>
              </a:spcBef>
              <a:tabLst>
                <a:tab pos="36512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l-GR" sz="2200" dirty="0">
                <a:solidFill>
                  <a:srgbClr val="000000"/>
                </a:solidFill>
                <a:latin typeface="Calibri" pitchFamily="32" charset="0"/>
              </a:rPr>
              <a:t>2. Στην ανωτέρω περίπτωση 1β, ο καταρτιζόμενος υποχρεούται να </a:t>
            </a:r>
            <a:r>
              <a:rPr lang="el-GR" sz="2200" b="1" u="sng" dirty="0">
                <a:solidFill>
                  <a:srgbClr val="000000"/>
                </a:solidFill>
                <a:latin typeface="Calibri" pitchFamily="32" charset="0"/>
              </a:rPr>
              <a:t>επανεξεταστεί στο μάθημα που υστέρησε, σε εξεταστική περίοδο του επόμενου εξαμήνου</a:t>
            </a:r>
            <a:endParaRPr lang="el-GR" sz="2200" dirty="0">
              <a:solidFill>
                <a:srgbClr val="000000"/>
              </a:solidFill>
              <a:latin typeface="Calibri" pitchFamily="32" charset="0"/>
            </a:endParaRPr>
          </a:p>
          <a:p>
            <a:pPr marL="365125" indent="-280988" hangingPunct="1">
              <a:lnSpc>
                <a:spcPct val="100000"/>
              </a:lnSpc>
              <a:spcBef>
                <a:spcPts val="600"/>
              </a:spcBef>
              <a:tabLst>
                <a:tab pos="36512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l-GR" sz="2200" dirty="0">
                <a:solidFill>
                  <a:srgbClr val="000000"/>
                </a:solidFill>
                <a:latin typeface="Calibri" pitchFamily="32" charset="0"/>
              </a:rPr>
              <a:t>     Η βαθμολογία της εξέτασης αυτής, σε περίπτωση που είναι </a:t>
            </a:r>
            <a:r>
              <a:rPr lang="el-GR" sz="2200" u="sng" dirty="0">
                <a:solidFill>
                  <a:srgbClr val="000000"/>
                </a:solidFill>
                <a:latin typeface="Calibri" pitchFamily="32" charset="0"/>
              </a:rPr>
              <a:t>ίση ή μεγαλύτερη του 5</a:t>
            </a:r>
            <a:r>
              <a:rPr lang="el-GR" sz="2200" dirty="0">
                <a:solidFill>
                  <a:srgbClr val="000000"/>
                </a:solidFill>
                <a:latin typeface="Calibri" pitchFamily="32" charset="0"/>
              </a:rPr>
              <a:t>, είναι η νέα τελική βαθμολογία στο μάθημα.</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Grp="1" noChangeArrowheads="1"/>
          </p:cNvSpPr>
          <p:nvPr>
            <p:ph type="title"/>
          </p:nvPr>
        </p:nvSpPr>
        <p:spPr>
          <a:xfrm>
            <a:off x="1435100" y="274638"/>
            <a:ext cx="7497763" cy="1143000"/>
          </a:xfrm>
        </p:spPr>
        <p:txBody>
          <a:bodyPr/>
          <a:lstStyle/>
          <a:p>
            <a:pPr algn="ctr" eaLnBrk="1" hangingPunct="1">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l-GR" sz="3200" b="1" dirty="0">
                <a:solidFill>
                  <a:srgbClr val="572314"/>
                </a:solidFill>
              </a:rPr>
              <a:t>Πρόοδος καταρτιζόμενου (2)</a:t>
            </a:r>
          </a:p>
        </p:txBody>
      </p:sp>
      <p:sp>
        <p:nvSpPr>
          <p:cNvPr id="22531" name="Text Box 2"/>
          <p:cNvSpPr txBox="1">
            <a:spLocks noChangeArrowheads="1"/>
          </p:cNvSpPr>
          <p:nvPr/>
        </p:nvSpPr>
        <p:spPr bwMode="auto">
          <a:xfrm>
            <a:off x="714348" y="1314450"/>
            <a:ext cx="7713662" cy="5543550"/>
          </a:xfrm>
          <a:prstGeom prst="rect">
            <a:avLst/>
          </a:prstGeom>
          <a:noFill/>
          <a:ln w="9525">
            <a:noFill/>
            <a:round/>
            <a:headEnd/>
            <a:tailEnd/>
          </a:ln>
        </p:spPr>
        <p:txBody>
          <a:bodyPr lIns="90000" tIns="45000" rIns="90000" bIns="45000"/>
          <a:lstStyle/>
          <a:p>
            <a:pPr marL="365125" indent="-280988" algn="just" hangingPunct="1">
              <a:lnSpc>
                <a:spcPct val="100000"/>
              </a:lnSpc>
              <a:spcBef>
                <a:spcPts val="600"/>
              </a:spcBef>
              <a:buFont typeface="Arial" pitchFamily="34" charset="0"/>
              <a:buChar char="•"/>
              <a:tabLst>
                <a:tab pos="36512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l-GR" sz="2400" dirty="0">
                <a:solidFill>
                  <a:srgbClr val="000000"/>
                </a:solidFill>
                <a:latin typeface="Calibri" pitchFamily="32" charset="0"/>
                <a:cs typeface="Calibri" pitchFamily="32" charset="0"/>
              </a:rPr>
              <a:t>Στην περίπτωση που η βαθμολογία είναι εκ νέου κάτω του πέντε (5), υποχρεούται να </a:t>
            </a:r>
            <a:r>
              <a:rPr lang="el-GR" sz="2400" u="sng" dirty="0" err="1">
                <a:solidFill>
                  <a:srgbClr val="000000"/>
                </a:solidFill>
                <a:latin typeface="Calibri" pitchFamily="32" charset="0"/>
                <a:cs typeface="Calibri" pitchFamily="32" charset="0"/>
              </a:rPr>
              <a:t>επαναπαρακολουθήσε</a:t>
            </a:r>
            <a:r>
              <a:rPr lang="el-GR" sz="2400" dirty="0" err="1">
                <a:solidFill>
                  <a:srgbClr val="000000"/>
                </a:solidFill>
                <a:latin typeface="Calibri" pitchFamily="32" charset="0"/>
                <a:cs typeface="Calibri" pitchFamily="32" charset="0"/>
              </a:rPr>
              <a:t>ι</a:t>
            </a:r>
            <a:r>
              <a:rPr lang="el-GR" sz="2400" dirty="0">
                <a:solidFill>
                  <a:srgbClr val="000000"/>
                </a:solidFill>
                <a:latin typeface="Calibri" pitchFamily="32" charset="0"/>
                <a:cs typeface="Calibri" pitchFamily="32" charset="0"/>
              </a:rPr>
              <a:t> το μάθημα.</a:t>
            </a:r>
          </a:p>
          <a:p>
            <a:pPr marL="365125" indent="-280988" algn="just" hangingPunct="1">
              <a:lnSpc>
                <a:spcPct val="100000"/>
              </a:lnSpc>
              <a:spcBef>
                <a:spcPts val="600"/>
              </a:spcBef>
              <a:buFont typeface="Arial" pitchFamily="34" charset="0"/>
              <a:buChar char="•"/>
              <a:tabLst>
                <a:tab pos="36512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l-GR" sz="2400" dirty="0">
                <a:solidFill>
                  <a:srgbClr val="000000"/>
                </a:solidFill>
                <a:latin typeface="Calibri" pitchFamily="32" charset="0"/>
                <a:cs typeface="Calibri" pitchFamily="32" charset="0"/>
              </a:rPr>
              <a:t>Σε κάθε άλλη περίπτωση ο καταρτιζόμενος υποχρεούται να επαναλάβει την κατάρτιση μόνο στα μαθήματα του εξαμήνου στα οποία υστέρησε.</a:t>
            </a:r>
          </a:p>
          <a:p>
            <a:pPr marL="365125" indent="-280988" hangingPunct="1">
              <a:lnSpc>
                <a:spcPct val="100000"/>
              </a:lnSpc>
              <a:spcBef>
                <a:spcPts val="600"/>
              </a:spcBef>
              <a:tabLst>
                <a:tab pos="36512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endParaRPr lang="el-GR" sz="3200" dirty="0">
              <a:solidFill>
                <a:srgbClr val="000000"/>
              </a:solidFill>
              <a:latin typeface="Gill Sans MT"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Grp="1" noChangeArrowheads="1"/>
          </p:cNvSpPr>
          <p:nvPr>
            <p:ph type="title"/>
          </p:nvPr>
        </p:nvSpPr>
        <p:spPr>
          <a:xfrm>
            <a:off x="1476375" y="0"/>
            <a:ext cx="7497763" cy="1143000"/>
          </a:xfrm>
        </p:spPr>
        <p:txBody>
          <a:bodyPr/>
          <a:lstStyle/>
          <a:p>
            <a:pPr algn="ctr" eaLnBrk="1" hangingPunct="1">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r>
              <a:rPr lang="el-GR" sz="3600" b="1" dirty="0">
                <a:solidFill>
                  <a:srgbClr val="572314"/>
                </a:solidFill>
                <a:latin typeface="Calibri" pitchFamily="32" charset="0"/>
              </a:rPr>
              <a:t>Χαρακτηρισμός Φοίτησης (1)</a:t>
            </a:r>
          </a:p>
        </p:txBody>
      </p:sp>
      <p:sp>
        <p:nvSpPr>
          <p:cNvPr id="19458" name="Text Box 2"/>
          <p:cNvSpPr txBox="1">
            <a:spLocks noChangeArrowheads="1"/>
          </p:cNvSpPr>
          <p:nvPr/>
        </p:nvSpPr>
        <p:spPr bwMode="auto">
          <a:xfrm>
            <a:off x="827088" y="1125538"/>
            <a:ext cx="7497762" cy="4800600"/>
          </a:xfrm>
          <a:prstGeom prst="rect">
            <a:avLst/>
          </a:prstGeom>
          <a:noFill/>
          <a:ln w="9525" cap="flat">
            <a:noFill/>
            <a:round/>
            <a:headEnd/>
            <a:tailEnd/>
          </a:ln>
          <a:effectLst/>
        </p:spPr>
        <p:txBody>
          <a:bodyPr lIns="90000" tIns="45000" rIns="90000" bIns="45000"/>
          <a:lstStyle/>
          <a:p>
            <a:pPr marL="596900" indent="-512763" algn="just" hangingPunct="1">
              <a:lnSpc>
                <a:spcPct val="100000"/>
              </a:lnSpc>
              <a:spcBef>
                <a:spcPts val="600"/>
              </a:spcBef>
              <a:buFont typeface="Arial" pitchFamily="34" charset="0"/>
              <a:buChar char="•"/>
              <a:tabLst>
                <a:tab pos="5969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pPr>
            <a:r>
              <a:rPr lang="el-GR" sz="2800" dirty="0">
                <a:solidFill>
                  <a:srgbClr val="000000"/>
                </a:solidFill>
                <a:latin typeface="Gill Sans MT" charset="0"/>
              </a:rPr>
              <a:t>Η φοίτηση είναι </a:t>
            </a:r>
            <a:r>
              <a:rPr lang="el-GR" sz="2800" b="1" u="sng" dirty="0">
                <a:solidFill>
                  <a:srgbClr val="000000"/>
                </a:solidFill>
                <a:latin typeface="Gill Sans MT" charset="0"/>
              </a:rPr>
              <a:t>υποχρεωτική</a:t>
            </a:r>
            <a:r>
              <a:rPr lang="el-GR" sz="2800" dirty="0">
                <a:solidFill>
                  <a:srgbClr val="000000"/>
                </a:solidFill>
                <a:latin typeface="Gill Sans MT" charset="0"/>
              </a:rPr>
              <a:t> για όλα τα μαθήματα.</a:t>
            </a:r>
          </a:p>
          <a:p>
            <a:pPr marL="365125" indent="-280988" algn="just" hangingPunct="1">
              <a:lnSpc>
                <a:spcPct val="100000"/>
              </a:lnSpc>
              <a:spcBef>
                <a:spcPts val="600"/>
              </a:spcBef>
              <a:buFont typeface="Arial" pitchFamily="34" charset="0"/>
              <a:buChar char="•"/>
              <a:tabLst>
                <a:tab pos="5969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pPr>
            <a:r>
              <a:rPr lang="el-GR" sz="2800" dirty="0">
                <a:solidFill>
                  <a:srgbClr val="000000"/>
                </a:solidFill>
                <a:latin typeface="Gill Sans MT" charset="0"/>
              </a:rPr>
              <a:t>Επαρκής χαρακτηρίζεται η φοίτηση </a:t>
            </a:r>
            <a:r>
              <a:rPr lang="el-GR" sz="2800" b="1" u="sng" dirty="0">
                <a:solidFill>
                  <a:srgbClr val="000000"/>
                </a:solidFill>
                <a:latin typeface="Gill Sans MT" charset="0"/>
              </a:rPr>
              <a:t>σε κάθε μάθημα</a:t>
            </a:r>
            <a:r>
              <a:rPr lang="el-GR" sz="2800" b="1" dirty="0">
                <a:solidFill>
                  <a:srgbClr val="000000"/>
                </a:solidFill>
                <a:latin typeface="Gill Sans MT" charset="0"/>
              </a:rPr>
              <a:t> </a:t>
            </a:r>
            <a:r>
              <a:rPr lang="el-GR" sz="2800" dirty="0">
                <a:solidFill>
                  <a:srgbClr val="000000"/>
                </a:solidFill>
                <a:latin typeface="Gill Sans MT" charset="0"/>
              </a:rPr>
              <a:t>στο οποίο ο καταρτιζόμενος σημείωσε αριθμό ωριαίων απουσιών </a:t>
            </a:r>
            <a:r>
              <a:rPr lang="el-GR" sz="2800" b="1" u="sng" dirty="0">
                <a:solidFill>
                  <a:srgbClr val="000000"/>
                </a:solidFill>
                <a:latin typeface="Gill Sans MT" charset="0"/>
              </a:rPr>
              <a:t>μικρότερο ή ίσο του δεκαπέντε 15% του συνόλου των προβλεπομένων</a:t>
            </a:r>
            <a:r>
              <a:rPr lang="el-GR" sz="2800" b="1" dirty="0">
                <a:solidFill>
                  <a:srgbClr val="000000"/>
                </a:solidFill>
                <a:latin typeface="Gill Sans MT" charset="0"/>
              </a:rPr>
              <a:t> </a:t>
            </a:r>
            <a:r>
              <a:rPr lang="el-GR" sz="2800" dirty="0">
                <a:solidFill>
                  <a:srgbClr val="000000"/>
                </a:solidFill>
                <a:latin typeface="Gill Sans MT" charset="0"/>
              </a:rPr>
              <a:t>ωρών διδασκαλίας του μαθήματος κατά τη διάρκεια του εξαμήνου, στρογγυλοποιούμενο στον πλησιέστερο ακέραιο αριθμό.</a:t>
            </a:r>
          </a:p>
          <a:p>
            <a:pPr marL="365125" indent="-280988" algn="just" hangingPunct="1">
              <a:lnSpc>
                <a:spcPct val="100000"/>
              </a:lnSpc>
              <a:spcBef>
                <a:spcPts val="600"/>
              </a:spcBef>
              <a:tabLst>
                <a:tab pos="5969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pPr>
            <a:endParaRPr lang="el-GR" sz="3200" dirty="0">
              <a:solidFill>
                <a:srgbClr val="000000"/>
              </a:solidFill>
              <a:latin typeface="Gill Sans MT" charset="0"/>
            </a:endParaRPr>
          </a:p>
          <a:p>
            <a:pPr marL="365125" indent="-280988" algn="just" hangingPunct="1">
              <a:lnSpc>
                <a:spcPct val="100000"/>
              </a:lnSpc>
              <a:spcBef>
                <a:spcPts val="600"/>
              </a:spcBef>
              <a:tabLst>
                <a:tab pos="5969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pPr>
            <a:r>
              <a:rPr lang="el-GR" sz="3200" dirty="0">
                <a:solidFill>
                  <a:srgbClr val="000000"/>
                </a:solidFill>
                <a:latin typeface="Gill Sans MT" charset="0"/>
              </a:rPr>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pPr>
              <a:defRPr/>
            </a:pPr>
            <a:fld id="{3195238E-0B80-4CA2-BC39-D83A228AD632}" type="datetime1">
              <a:rPr lang="en-US" smtClean="0"/>
              <a:pPr>
                <a:defRPr/>
              </a:pPr>
              <a:t>10/5/2023</a:t>
            </a:fld>
            <a:endParaRPr lang="en-US"/>
          </a:p>
        </p:txBody>
      </p:sp>
      <p:sp>
        <p:nvSpPr>
          <p:cNvPr id="4" name="3 - Τίτλος"/>
          <p:cNvSpPr>
            <a:spLocks noGrp="1"/>
          </p:cNvSpPr>
          <p:nvPr>
            <p:ph type="title"/>
          </p:nvPr>
        </p:nvSpPr>
        <p:spPr/>
        <p:txBody>
          <a:bodyPr/>
          <a:lstStyle/>
          <a:p>
            <a:pPr algn="ctr"/>
            <a:r>
              <a:rPr lang="el-GR" sz="4400" dirty="0">
                <a:solidFill>
                  <a:srgbClr val="572314"/>
                </a:solidFill>
                <a:latin typeface="Calibri" pitchFamily="32" charset="0"/>
              </a:rPr>
              <a:t>Χαρακτηρισμός Φοίτησης (2)</a:t>
            </a:r>
            <a:endParaRPr lang="el-GR" dirty="0"/>
          </a:p>
        </p:txBody>
      </p:sp>
      <p:graphicFrame>
        <p:nvGraphicFramePr>
          <p:cNvPr id="6" name="5 - Θέση περιεχομένου"/>
          <p:cNvGraphicFramePr>
            <a:graphicFrameLocks noGrp="1"/>
          </p:cNvGraphicFramePr>
          <p:nvPr>
            <p:ph idx="1"/>
            <p:extLst>
              <p:ext uri="{D42A27DB-BD31-4B8C-83A1-F6EECF244321}">
                <p14:modId xmlns:p14="http://schemas.microsoft.com/office/powerpoint/2010/main" val="1671924861"/>
              </p:ext>
            </p:extLst>
          </p:nvPr>
        </p:nvGraphicFramePr>
        <p:xfrm>
          <a:off x="1115616" y="1124744"/>
          <a:ext cx="6552730" cy="5112577"/>
        </p:xfrm>
        <a:graphic>
          <a:graphicData uri="http://schemas.openxmlformats.org/drawingml/2006/table">
            <a:tbl>
              <a:tblPr firstRow="1" bandRow="1">
                <a:tableStyleId>{5C22544A-7EE6-4342-B048-85BDC9FD1C3A}</a:tableStyleId>
              </a:tblPr>
              <a:tblGrid>
                <a:gridCol w="1310546">
                  <a:extLst>
                    <a:ext uri="{9D8B030D-6E8A-4147-A177-3AD203B41FA5}">
                      <a16:colId xmlns:a16="http://schemas.microsoft.com/office/drawing/2014/main" val="20000"/>
                    </a:ext>
                  </a:extLst>
                </a:gridCol>
                <a:gridCol w="1310546">
                  <a:extLst>
                    <a:ext uri="{9D8B030D-6E8A-4147-A177-3AD203B41FA5}">
                      <a16:colId xmlns:a16="http://schemas.microsoft.com/office/drawing/2014/main" val="20001"/>
                    </a:ext>
                  </a:extLst>
                </a:gridCol>
                <a:gridCol w="1310546">
                  <a:extLst>
                    <a:ext uri="{9D8B030D-6E8A-4147-A177-3AD203B41FA5}">
                      <a16:colId xmlns:a16="http://schemas.microsoft.com/office/drawing/2014/main" val="20002"/>
                    </a:ext>
                  </a:extLst>
                </a:gridCol>
                <a:gridCol w="1310546">
                  <a:extLst>
                    <a:ext uri="{9D8B030D-6E8A-4147-A177-3AD203B41FA5}">
                      <a16:colId xmlns:a16="http://schemas.microsoft.com/office/drawing/2014/main" val="20003"/>
                    </a:ext>
                  </a:extLst>
                </a:gridCol>
                <a:gridCol w="1310546">
                  <a:extLst>
                    <a:ext uri="{9D8B030D-6E8A-4147-A177-3AD203B41FA5}">
                      <a16:colId xmlns:a16="http://schemas.microsoft.com/office/drawing/2014/main" val="20004"/>
                    </a:ext>
                  </a:extLst>
                </a:gridCol>
              </a:tblGrid>
              <a:tr h="253559">
                <a:tc>
                  <a:txBody>
                    <a:bodyPr/>
                    <a:lstStyle/>
                    <a:p>
                      <a:pPr algn="l" fontAlgn="b"/>
                      <a:r>
                        <a:rPr lang="el-GR" sz="1500" b="1" i="0" u="none" strike="noStrike" dirty="0">
                          <a:solidFill>
                            <a:srgbClr val="44546A"/>
                          </a:solidFill>
                          <a:latin typeface="Calibri"/>
                        </a:rPr>
                        <a:t> </a:t>
                      </a:r>
                    </a:p>
                  </a:txBody>
                  <a:tcPr marL="9525" marR="9525" marT="9525" marB="0" anchor="b"/>
                </a:tc>
                <a:tc gridSpan="3">
                  <a:txBody>
                    <a:bodyPr/>
                    <a:lstStyle/>
                    <a:p>
                      <a:pPr algn="l" fontAlgn="b"/>
                      <a:r>
                        <a:rPr lang="el-GR" sz="1400" b="1" i="0" u="none" strike="noStrike">
                          <a:solidFill>
                            <a:srgbClr val="2E75B6"/>
                          </a:solidFill>
                          <a:latin typeface="Calibri"/>
                        </a:rPr>
                        <a:t>ΟΡΙΑ    ΑΠΟΥΣΙΩΝ</a:t>
                      </a:r>
                    </a:p>
                  </a:txBody>
                  <a:tcPr marL="9525" marR="9525" marT="9525" marB="0" anchor="b"/>
                </a:tc>
                <a:tc hMerge="1">
                  <a:txBody>
                    <a:bodyPr/>
                    <a:lstStyle/>
                    <a:p>
                      <a:endParaRPr lang="el-GR"/>
                    </a:p>
                  </a:txBody>
                  <a:tcPr/>
                </a:tc>
                <a:tc hMerge="1">
                  <a:txBody>
                    <a:bodyPr/>
                    <a:lstStyle/>
                    <a:p>
                      <a:endParaRPr lang="el-GR"/>
                    </a:p>
                  </a:txBody>
                  <a:tcPr/>
                </a:tc>
                <a:tc>
                  <a:txBody>
                    <a:bodyPr/>
                    <a:lstStyle/>
                    <a:p>
                      <a:pPr algn="l" fontAlgn="b"/>
                      <a:r>
                        <a:rPr lang="el-GR" sz="1500" b="1" i="0" u="none" strike="noStrike">
                          <a:solidFill>
                            <a:srgbClr val="44546A"/>
                          </a:solidFill>
                          <a:latin typeface="Calibri"/>
                        </a:rPr>
                        <a:t> </a:t>
                      </a:r>
                    </a:p>
                  </a:txBody>
                  <a:tcPr marL="9525" marR="9525" marT="9525" marB="0" anchor="b"/>
                </a:tc>
                <a:extLst>
                  <a:ext uri="{0D108BD9-81ED-4DB2-BD59-A6C34878D82A}">
                    <a16:rowId xmlns:a16="http://schemas.microsoft.com/office/drawing/2014/main" val="10000"/>
                  </a:ext>
                </a:extLst>
              </a:tr>
              <a:tr h="236414">
                <a:tc>
                  <a:txBody>
                    <a:bodyPr/>
                    <a:lstStyle/>
                    <a:p>
                      <a:pPr algn="ctr" fontAlgn="b"/>
                      <a:r>
                        <a:rPr lang="el-GR" sz="1100" b="0" i="0" u="none" strike="noStrike">
                          <a:solidFill>
                            <a:srgbClr val="000000"/>
                          </a:solidFill>
                          <a:latin typeface="Calibri"/>
                        </a:rPr>
                        <a:t> </a:t>
                      </a:r>
                    </a:p>
                  </a:txBody>
                  <a:tcPr marL="9525" marR="9525" marT="9525" marB="0" anchor="b"/>
                </a:tc>
                <a:tc>
                  <a:txBody>
                    <a:bodyPr/>
                    <a:lstStyle/>
                    <a:p>
                      <a:pPr algn="l" fontAlgn="b"/>
                      <a:r>
                        <a:rPr lang="el-GR" sz="1100" b="0" i="0" u="none" strike="noStrike">
                          <a:solidFill>
                            <a:srgbClr val="000000"/>
                          </a:solidFill>
                          <a:latin typeface="Calibri"/>
                        </a:rPr>
                        <a:t> </a:t>
                      </a:r>
                    </a:p>
                  </a:txBody>
                  <a:tcPr marL="9525" marR="9525" marT="9525" marB="0" anchor="b"/>
                </a:tc>
                <a:tc>
                  <a:txBody>
                    <a:bodyPr/>
                    <a:lstStyle/>
                    <a:p>
                      <a:pPr algn="l" fontAlgn="b"/>
                      <a:r>
                        <a:rPr lang="el-GR" sz="1100" b="0" i="0" u="none" strike="noStrike">
                          <a:solidFill>
                            <a:srgbClr val="000000"/>
                          </a:solidFill>
                          <a:latin typeface="Calibri"/>
                        </a:rPr>
                        <a:t> </a:t>
                      </a:r>
                    </a:p>
                  </a:txBody>
                  <a:tcPr marL="9525" marR="9525" marT="9525" marB="0" anchor="b"/>
                </a:tc>
                <a:tc>
                  <a:txBody>
                    <a:bodyPr/>
                    <a:lstStyle/>
                    <a:p>
                      <a:pPr algn="l" fontAlgn="b"/>
                      <a:r>
                        <a:rPr lang="el-GR" sz="1100" b="0" i="0" u="none" strike="noStrike">
                          <a:solidFill>
                            <a:srgbClr val="000000"/>
                          </a:solidFill>
                          <a:latin typeface="Calibri"/>
                        </a:rPr>
                        <a:t> </a:t>
                      </a:r>
                    </a:p>
                  </a:txBody>
                  <a:tcPr marL="9525" marR="9525" marT="9525" marB="0" anchor="b"/>
                </a:tc>
                <a:tc>
                  <a:txBody>
                    <a:bodyPr/>
                    <a:lstStyle/>
                    <a:p>
                      <a:pPr algn="ctr" fontAlgn="b"/>
                      <a:r>
                        <a:rPr lang="el-GR" sz="1100" b="0" i="0" u="none" strike="noStrike">
                          <a:solidFill>
                            <a:srgbClr val="000000"/>
                          </a:solidFill>
                          <a:latin typeface="Calibri"/>
                        </a:rPr>
                        <a:t> </a:t>
                      </a:r>
                    </a:p>
                  </a:txBody>
                  <a:tcPr marL="9525" marR="9525" marT="9525" marB="0" anchor="b"/>
                </a:tc>
                <a:extLst>
                  <a:ext uri="{0D108BD9-81ED-4DB2-BD59-A6C34878D82A}">
                    <a16:rowId xmlns:a16="http://schemas.microsoft.com/office/drawing/2014/main" val="10001"/>
                  </a:ext>
                </a:extLst>
              </a:tr>
              <a:tr h="367152">
                <a:tc>
                  <a:txBody>
                    <a:bodyPr/>
                    <a:lstStyle/>
                    <a:p>
                      <a:pPr algn="ctr" fontAlgn="b"/>
                      <a:r>
                        <a:rPr lang="el-GR" sz="1100" b="1" i="0" u="none" strike="noStrike">
                          <a:solidFill>
                            <a:srgbClr val="44546A"/>
                          </a:solidFill>
                          <a:latin typeface="Calibri"/>
                        </a:rPr>
                        <a:t>Ώρες Μαθήματος</a:t>
                      </a:r>
                    </a:p>
                  </a:txBody>
                  <a:tcPr marL="9525" marR="9525" marT="9525" marB="0" anchor="b"/>
                </a:tc>
                <a:tc>
                  <a:txBody>
                    <a:bodyPr/>
                    <a:lstStyle/>
                    <a:p>
                      <a:pPr algn="ctr" fontAlgn="b"/>
                      <a:r>
                        <a:rPr lang="el-GR" sz="1100" b="1" i="0" u="none" strike="noStrike">
                          <a:solidFill>
                            <a:srgbClr val="44546A"/>
                          </a:solidFill>
                          <a:latin typeface="Calibri"/>
                        </a:rPr>
                        <a:t>Εβδομάδες</a:t>
                      </a:r>
                    </a:p>
                  </a:txBody>
                  <a:tcPr marL="9525" marR="9525" marT="9525" marB="0" anchor="b"/>
                </a:tc>
                <a:tc>
                  <a:txBody>
                    <a:bodyPr/>
                    <a:lstStyle/>
                    <a:p>
                      <a:pPr algn="ctr" fontAlgn="b"/>
                      <a:r>
                        <a:rPr lang="el-GR" sz="1100" b="1" i="0" u="none" strike="noStrike">
                          <a:solidFill>
                            <a:srgbClr val="44546A"/>
                          </a:solidFill>
                          <a:latin typeface="Calibri"/>
                        </a:rPr>
                        <a:t>Σύνολο Ωρών</a:t>
                      </a:r>
                    </a:p>
                  </a:txBody>
                  <a:tcPr marL="9525" marR="9525" marT="9525" marB="0" anchor="b"/>
                </a:tc>
                <a:tc>
                  <a:txBody>
                    <a:bodyPr/>
                    <a:lstStyle/>
                    <a:p>
                      <a:pPr algn="ctr" fontAlgn="b"/>
                      <a:r>
                        <a:rPr lang="el-GR" sz="1100" b="1" i="0" u="none" strike="noStrike">
                          <a:solidFill>
                            <a:srgbClr val="44546A"/>
                          </a:solidFill>
                          <a:latin typeface="Calibri"/>
                        </a:rPr>
                        <a:t>Ποσοστό</a:t>
                      </a:r>
                    </a:p>
                  </a:txBody>
                  <a:tcPr marL="9525" marR="9525" marT="9525" marB="0" anchor="b"/>
                </a:tc>
                <a:tc>
                  <a:txBody>
                    <a:bodyPr/>
                    <a:lstStyle/>
                    <a:p>
                      <a:pPr algn="ctr" fontAlgn="b"/>
                      <a:r>
                        <a:rPr lang="el-GR" sz="1100" b="1" i="0" u="none" strike="noStrike">
                          <a:solidFill>
                            <a:srgbClr val="44546A"/>
                          </a:solidFill>
                          <a:latin typeface="Calibri"/>
                        </a:rPr>
                        <a:t>Όριο Απουσιών</a:t>
                      </a:r>
                    </a:p>
                  </a:txBody>
                  <a:tcPr marL="9525" marR="9525" marT="9525" marB="0" anchor="b"/>
                </a:tc>
                <a:extLst>
                  <a:ext uri="{0D108BD9-81ED-4DB2-BD59-A6C34878D82A}">
                    <a16:rowId xmlns:a16="http://schemas.microsoft.com/office/drawing/2014/main" val="10002"/>
                  </a:ext>
                </a:extLst>
              </a:tr>
              <a:tr h="236414">
                <a:tc>
                  <a:txBody>
                    <a:bodyPr/>
                    <a:lstStyle/>
                    <a:p>
                      <a:pPr algn="ctr" fontAlgn="b"/>
                      <a:r>
                        <a:rPr lang="el-GR" sz="1200" b="0" i="0" u="none" strike="noStrike">
                          <a:solidFill>
                            <a:srgbClr val="002060"/>
                          </a:solidFill>
                          <a:latin typeface="Calibri"/>
                        </a:rPr>
                        <a:t>1</a:t>
                      </a:r>
                    </a:p>
                  </a:txBody>
                  <a:tcPr marL="9525" marR="9525" marT="9525" marB="0" anchor="b"/>
                </a:tc>
                <a:tc>
                  <a:txBody>
                    <a:bodyPr/>
                    <a:lstStyle/>
                    <a:p>
                      <a:pPr algn="ctr" fontAlgn="b"/>
                      <a:r>
                        <a:rPr lang="el-GR" sz="1200" b="0" i="0" u="none" strike="noStrike">
                          <a:solidFill>
                            <a:srgbClr val="002060"/>
                          </a:solidFill>
                          <a:latin typeface="Calibri"/>
                        </a:rPr>
                        <a:t>15</a:t>
                      </a:r>
                    </a:p>
                  </a:txBody>
                  <a:tcPr marL="9525" marR="9525" marT="9525" marB="0" anchor="b"/>
                </a:tc>
                <a:tc>
                  <a:txBody>
                    <a:bodyPr/>
                    <a:lstStyle/>
                    <a:p>
                      <a:pPr algn="ctr" fontAlgn="b"/>
                      <a:r>
                        <a:rPr lang="el-GR" sz="1100" b="0" i="0" u="none" strike="noStrike">
                          <a:solidFill>
                            <a:srgbClr val="525252"/>
                          </a:solidFill>
                          <a:latin typeface="Calibri"/>
                        </a:rPr>
                        <a:t>15</a:t>
                      </a:r>
                    </a:p>
                  </a:txBody>
                  <a:tcPr marL="9525" marR="9525" marT="9525" marB="0" anchor="b"/>
                </a:tc>
                <a:tc>
                  <a:txBody>
                    <a:bodyPr/>
                    <a:lstStyle/>
                    <a:p>
                      <a:pPr algn="ctr" fontAlgn="b"/>
                      <a:r>
                        <a:rPr lang="el-GR" sz="1000" b="0" i="0" u="none" strike="noStrike">
                          <a:solidFill>
                            <a:srgbClr val="5A5A5A"/>
                          </a:solidFill>
                          <a:latin typeface="Calibri"/>
                        </a:rPr>
                        <a:t>15%</a:t>
                      </a:r>
                    </a:p>
                  </a:txBody>
                  <a:tcPr marL="9525" marR="9525" marT="9525" marB="0" anchor="b"/>
                </a:tc>
                <a:tc>
                  <a:txBody>
                    <a:bodyPr/>
                    <a:lstStyle/>
                    <a:p>
                      <a:pPr algn="ctr" fontAlgn="b"/>
                      <a:r>
                        <a:rPr lang="el-GR" sz="1100" b="0" i="0" u="none" strike="noStrike">
                          <a:solidFill>
                            <a:srgbClr val="FF0000"/>
                          </a:solidFill>
                          <a:latin typeface="Calibri"/>
                        </a:rPr>
                        <a:t>2</a:t>
                      </a:r>
                    </a:p>
                  </a:txBody>
                  <a:tcPr marL="9525" marR="9525" marT="9525" marB="0" anchor="b"/>
                </a:tc>
                <a:extLst>
                  <a:ext uri="{0D108BD9-81ED-4DB2-BD59-A6C34878D82A}">
                    <a16:rowId xmlns:a16="http://schemas.microsoft.com/office/drawing/2014/main" val="10003"/>
                  </a:ext>
                </a:extLst>
              </a:tr>
              <a:tr h="236414">
                <a:tc>
                  <a:txBody>
                    <a:bodyPr/>
                    <a:lstStyle/>
                    <a:p>
                      <a:pPr algn="ctr" fontAlgn="b"/>
                      <a:r>
                        <a:rPr lang="el-GR" sz="1200" b="0" i="0" u="none" strike="noStrike">
                          <a:solidFill>
                            <a:srgbClr val="002060"/>
                          </a:solidFill>
                          <a:latin typeface="Calibri"/>
                        </a:rPr>
                        <a:t>2</a:t>
                      </a:r>
                    </a:p>
                  </a:txBody>
                  <a:tcPr marL="9525" marR="9525" marT="9525" marB="0" anchor="b"/>
                </a:tc>
                <a:tc>
                  <a:txBody>
                    <a:bodyPr/>
                    <a:lstStyle/>
                    <a:p>
                      <a:pPr algn="ctr" fontAlgn="b"/>
                      <a:r>
                        <a:rPr lang="el-GR" sz="1200" b="0" i="0" u="none" strike="noStrike">
                          <a:solidFill>
                            <a:srgbClr val="002060"/>
                          </a:solidFill>
                          <a:latin typeface="Calibri"/>
                        </a:rPr>
                        <a:t>15</a:t>
                      </a:r>
                    </a:p>
                  </a:txBody>
                  <a:tcPr marL="9525" marR="9525" marT="9525" marB="0" anchor="b"/>
                </a:tc>
                <a:tc>
                  <a:txBody>
                    <a:bodyPr/>
                    <a:lstStyle/>
                    <a:p>
                      <a:pPr algn="ctr" fontAlgn="b"/>
                      <a:r>
                        <a:rPr lang="el-GR" sz="1100" b="0" i="0" u="none" strike="noStrike">
                          <a:solidFill>
                            <a:srgbClr val="525252"/>
                          </a:solidFill>
                          <a:latin typeface="Calibri"/>
                        </a:rPr>
                        <a:t>30</a:t>
                      </a:r>
                    </a:p>
                  </a:txBody>
                  <a:tcPr marL="9525" marR="9525" marT="9525" marB="0" anchor="b"/>
                </a:tc>
                <a:tc>
                  <a:txBody>
                    <a:bodyPr/>
                    <a:lstStyle/>
                    <a:p>
                      <a:pPr algn="ctr" fontAlgn="b"/>
                      <a:r>
                        <a:rPr lang="el-GR" sz="1000" b="0" i="0" u="none" strike="noStrike">
                          <a:solidFill>
                            <a:srgbClr val="5A5A5A"/>
                          </a:solidFill>
                          <a:latin typeface="Calibri"/>
                        </a:rPr>
                        <a:t>15%</a:t>
                      </a:r>
                    </a:p>
                  </a:txBody>
                  <a:tcPr marL="9525" marR="9525" marT="9525" marB="0" anchor="b"/>
                </a:tc>
                <a:tc>
                  <a:txBody>
                    <a:bodyPr/>
                    <a:lstStyle/>
                    <a:p>
                      <a:pPr algn="ctr" fontAlgn="b"/>
                      <a:r>
                        <a:rPr lang="el-GR" sz="1100" b="0" i="0" u="none" strike="noStrike">
                          <a:solidFill>
                            <a:srgbClr val="FF0000"/>
                          </a:solidFill>
                          <a:latin typeface="Calibri"/>
                        </a:rPr>
                        <a:t>5</a:t>
                      </a:r>
                    </a:p>
                  </a:txBody>
                  <a:tcPr marL="9525" marR="9525" marT="9525" marB="0" anchor="b"/>
                </a:tc>
                <a:extLst>
                  <a:ext uri="{0D108BD9-81ED-4DB2-BD59-A6C34878D82A}">
                    <a16:rowId xmlns:a16="http://schemas.microsoft.com/office/drawing/2014/main" val="10004"/>
                  </a:ext>
                </a:extLst>
              </a:tr>
              <a:tr h="236414">
                <a:tc>
                  <a:txBody>
                    <a:bodyPr/>
                    <a:lstStyle/>
                    <a:p>
                      <a:pPr algn="ctr" fontAlgn="b"/>
                      <a:r>
                        <a:rPr lang="el-GR" sz="1200" b="0" i="0" u="none" strike="noStrike">
                          <a:solidFill>
                            <a:srgbClr val="002060"/>
                          </a:solidFill>
                          <a:latin typeface="Calibri"/>
                        </a:rPr>
                        <a:t>3</a:t>
                      </a:r>
                    </a:p>
                  </a:txBody>
                  <a:tcPr marL="9525" marR="9525" marT="9525" marB="0" anchor="b"/>
                </a:tc>
                <a:tc>
                  <a:txBody>
                    <a:bodyPr/>
                    <a:lstStyle/>
                    <a:p>
                      <a:pPr algn="ctr" fontAlgn="b"/>
                      <a:r>
                        <a:rPr lang="el-GR" sz="1200" b="0" i="0" u="none" strike="noStrike">
                          <a:solidFill>
                            <a:srgbClr val="002060"/>
                          </a:solidFill>
                          <a:latin typeface="Calibri"/>
                        </a:rPr>
                        <a:t>15</a:t>
                      </a:r>
                    </a:p>
                  </a:txBody>
                  <a:tcPr marL="9525" marR="9525" marT="9525" marB="0" anchor="b"/>
                </a:tc>
                <a:tc>
                  <a:txBody>
                    <a:bodyPr/>
                    <a:lstStyle/>
                    <a:p>
                      <a:pPr algn="ctr" fontAlgn="b"/>
                      <a:r>
                        <a:rPr lang="el-GR" sz="1100" b="0" i="0" u="none" strike="noStrike">
                          <a:solidFill>
                            <a:srgbClr val="525252"/>
                          </a:solidFill>
                          <a:latin typeface="Calibri"/>
                        </a:rPr>
                        <a:t>45</a:t>
                      </a:r>
                    </a:p>
                  </a:txBody>
                  <a:tcPr marL="9525" marR="9525" marT="9525" marB="0" anchor="b"/>
                </a:tc>
                <a:tc>
                  <a:txBody>
                    <a:bodyPr/>
                    <a:lstStyle/>
                    <a:p>
                      <a:pPr algn="ctr" fontAlgn="b"/>
                      <a:r>
                        <a:rPr lang="el-GR" sz="1000" b="0" i="0" u="none" strike="noStrike">
                          <a:solidFill>
                            <a:srgbClr val="5A5A5A"/>
                          </a:solidFill>
                          <a:latin typeface="Calibri"/>
                        </a:rPr>
                        <a:t>15%</a:t>
                      </a:r>
                    </a:p>
                  </a:txBody>
                  <a:tcPr marL="9525" marR="9525" marT="9525" marB="0" anchor="b"/>
                </a:tc>
                <a:tc>
                  <a:txBody>
                    <a:bodyPr/>
                    <a:lstStyle/>
                    <a:p>
                      <a:pPr algn="ctr" fontAlgn="b"/>
                      <a:r>
                        <a:rPr lang="el-GR" sz="1100" b="0" i="0" u="none" strike="noStrike">
                          <a:solidFill>
                            <a:srgbClr val="FF0000"/>
                          </a:solidFill>
                          <a:latin typeface="Calibri"/>
                        </a:rPr>
                        <a:t>7</a:t>
                      </a:r>
                    </a:p>
                  </a:txBody>
                  <a:tcPr marL="9525" marR="9525" marT="9525" marB="0" anchor="b"/>
                </a:tc>
                <a:extLst>
                  <a:ext uri="{0D108BD9-81ED-4DB2-BD59-A6C34878D82A}">
                    <a16:rowId xmlns:a16="http://schemas.microsoft.com/office/drawing/2014/main" val="10005"/>
                  </a:ext>
                </a:extLst>
              </a:tr>
              <a:tr h="236414">
                <a:tc>
                  <a:txBody>
                    <a:bodyPr/>
                    <a:lstStyle/>
                    <a:p>
                      <a:pPr algn="ctr" fontAlgn="b"/>
                      <a:r>
                        <a:rPr lang="el-GR" sz="1200" b="0" i="0" u="none" strike="noStrike">
                          <a:solidFill>
                            <a:srgbClr val="002060"/>
                          </a:solidFill>
                          <a:latin typeface="Calibri"/>
                        </a:rPr>
                        <a:t>4</a:t>
                      </a:r>
                    </a:p>
                  </a:txBody>
                  <a:tcPr marL="9525" marR="9525" marT="9525" marB="0" anchor="b"/>
                </a:tc>
                <a:tc>
                  <a:txBody>
                    <a:bodyPr/>
                    <a:lstStyle/>
                    <a:p>
                      <a:pPr algn="ctr" fontAlgn="b"/>
                      <a:r>
                        <a:rPr lang="el-GR" sz="1200" b="0" i="0" u="none" strike="noStrike">
                          <a:solidFill>
                            <a:srgbClr val="002060"/>
                          </a:solidFill>
                          <a:latin typeface="Calibri"/>
                        </a:rPr>
                        <a:t>15</a:t>
                      </a:r>
                    </a:p>
                  </a:txBody>
                  <a:tcPr marL="9525" marR="9525" marT="9525" marB="0" anchor="b"/>
                </a:tc>
                <a:tc>
                  <a:txBody>
                    <a:bodyPr/>
                    <a:lstStyle/>
                    <a:p>
                      <a:pPr algn="ctr" fontAlgn="b"/>
                      <a:r>
                        <a:rPr lang="el-GR" sz="1100" b="0" i="0" u="none" strike="noStrike">
                          <a:solidFill>
                            <a:srgbClr val="525252"/>
                          </a:solidFill>
                          <a:latin typeface="Calibri"/>
                        </a:rPr>
                        <a:t>60</a:t>
                      </a:r>
                    </a:p>
                  </a:txBody>
                  <a:tcPr marL="9525" marR="9525" marT="9525" marB="0" anchor="b"/>
                </a:tc>
                <a:tc>
                  <a:txBody>
                    <a:bodyPr/>
                    <a:lstStyle/>
                    <a:p>
                      <a:pPr algn="ctr" fontAlgn="b"/>
                      <a:r>
                        <a:rPr lang="el-GR" sz="1000" b="0" i="0" u="none" strike="noStrike">
                          <a:solidFill>
                            <a:srgbClr val="5A5A5A"/>
                          </a:solidFill>
                          <a:latin typeface="Calibri"/>
                        </a:rPr>
                        <a:t>15%</a:t>
                      </a:r>
                    </a:p>
                  </a:txBody>
                  <a:tcPr marL="9525" marR="9525" marT="9525" marB="0" anchor="b"/>
                </a:tc>
                <a:tc>
                  <a:txBody>
                    <a:bodyPr/>
                    <a:lstStyle/>
                    <a:p>
                      <a:pPr algn="ctr" fontAlgn="b"/>
                      <a:r>
                        <a:rPr lang="el-GR" sz="1100" b="0" i="0" u="none" strike="noStrike">
                          <a:solidFill>
                            <a:srgbClr val="FF0000"/>
                          </a:solidFill>
                          <a:latin typeface="Calibri"/>
                        </a:rPr>
                        <a:t>9</a:t>
                      </a:r>
                    </a:p>
                  </a:txBody>
                  <a:tcPr marL="9525" marR="9525" marT="9525" marB="0" anchor="b"/>
                </a:tc>
                <a:extLst>
                  <a:ext uri="{0D108BD9-81ED-4DB2-BD59-A6C34878D82A}">
                    <a16:rowId xmlns:a16="http://schemas.microsoft.com/office/drawing/2014/main" val="10006"/>
                  </a:ext>
                </a:extLst>
              </a:tr>
              <a:tr h="236414">
                <a:tc>
                  <a:txBody>
                    <a:bodyPr/>
                    <a:lstStyle/>
                    <a:p>
                      <a:pPr algn="ctr" fontAlgn="b"/>
                      <a:r>
                        <a:rPr lang="el-GR" sz="1200" b="0" i="0" u="none" strike="noStrike">
                          <a:solidFill>
                            <a:srgbClr val="002060"/>
                          </a:solidFill>
                          <a:latin typeface="Calibri"/>
                        </a:rPr>
                        <a:t>5</a:t>
                      </a:r>
                    </a:p>
                  </a:txBody>
                  <a:tcPr marL="9525" marR="9525" marT="9525" marB="0" anchor="b"/>
                </a:tc>
                <a:tc>
                  <a:txBody>
                    <a:bodyPr/>
                    <a:lstStyle/>
                    <a:p>
                      <a:pPr algn="ctr" fontAlgn="b"/>
                      <a:r>
                        <a:rPr lang="el-GR" sz="1200" b="0" i="0" u="none" strike="noStrike" dirty="0">
                          <a:solidFill>
                            <a:srgbClr val="002060"/>
                          </a:solidFill>
                          <a:latin typeface="Calibri"/>
                        </a:rPr>
                        <a:t>15</a:t>
                      </a:r>
                    </a:p>
                  </a:txBody>
                  <a:tcPr marL="9525" marR="9525" marT="9525" marB="0" anchor="b"/>
                </a:tc>
                <a:tc>
                  <a:txBody>
                    <a:bodyPr/>
                    <a:lstStyle/>
                    <a:p>
                      <a:pPr algn="ctr" fontAlgn="b"/>
                      <a:r>
                        <a:rPr lang="el-GR" sz="1100" b="0" i="0" u="none" strike="noStrike">
                          <a:solidFill>
                            <a:srgbClr val="525252"/>
                          </a:solidFill>
                          <a:latin typeface="Calibri"/>
                        </a:rPr>
                        <a:t>75</a:t>
                      </a:r>
                    </a:p>
                  </a:txBody>
                  <a:tcPr marL="9525" marR="9525" marT="9525" marB="0" anchor="b"/>
                </a:tc>
                <a:tc>
                  <a:txBody>
                    <a:bodyPr/>
                    <a:lstStyle/>
                    <a:p>
                      <a:pPr algn="ctr" fontAlgn="b"/>
                      <a:r>
                        <a:rPr lang="el-GR" sz="1000" b="0" i="0" u="none" strike="noStrike">
                          <a:solidFill>
                            <a:srgbClr val="5A5A5A"/>
                          </a:solidFill>
                          <a:latin typeface="Calibri"/>
                        </a:rPr>
                        <a:t>15%</a:t>
                      </a:r>
                    </a:p>
                  </a:txBody>
                  <a:tcPr marL="9525" marR="9525" marT="9525" marB="0" anchor="b"/>
                </a:tc>
                <a:tc>
                  <a:txBody>
                    <a:bodyPr/>
                    <a:lstStyle/>
                    <a:p>
                      <a:pPr algn="ctr" fontAlgn="b"/>
                      <a:r>
                        <a:rPr lang="el-GR" sz="1100" b="0" i="0" u="none" strike="noStrike" dirty="0">
                          <a:solidFill>
                            <a:srgbClr val="FF0000"/>
                          </a:solidFill>
                          <a:latin typeface="Calibri"/>
                        </a:rPr>
                        <a:t>11</a:t>
                      </a:r>
                    </a:p>
                  </a:txBody>
                  <a:tcPr marL="9525" marR="9525" marT="9525" marB="0" anchor="b"/>
                </a:tc>
                <a:extLst>
                  <a:ext uri="{0D108BD9-81ED-4DB2-BD59-A6C34878D82A}">
                    <a16:rowId xmlns:a16="http://schemas.microsoft.com/office/drawing/2014/main" val="10007"/>
                  </a:ext>
                </a:extLst>
              </a:tr>
              <a:tr h="236414">
                <a:tc>
                  <a:txBody>
                    <a:bodyPr/>
                    <a:lstStyle/>
                    <a:p>
                      <a:pPr algn="ctr" fontAlgn="b"/>
                      <a:r>
                        <a:rPr lang="el-GR" sz="1200" b="0" i="0" u="none" strike="noStrike">
                          <a:solidFill>
                            <a:srgbClr val="002060"/>
                          </a:solidFill>
                          <a:latin typeface="Calibri"/>
                        </a:rPr>
                        <a:t>6</a:t>
                      </a:r>
                    </a:p>
                  </a:txBody>
                  <a:tcPr marL="9525" marR="9525" marT="9525" marB="0" anchor="b"/>
                </a:tc>
                <a:tc>
                  <a:txBody>
                    <a:bodyPr/>
                    <a:lstStyle/>
                    <a:p>
                      <a:pPr algn="ctr" fontAlgn="b"/>
                      <a:r>
                        <a:rPr lang="el-GR" sz="1200" b="0" i="0" u="none" strike="noStrike">
                          <a:solidFill>
                            <a:srgbClr val="002060"/>
                          </a:solidFill>
                          <a:latin typeface="Calibri"/>
                        </a:rPr>
                        <a:t>15</a:t>
                      </a:r>
                    </a:p>
                  </a:txBody>
                  <a:tcPr marL="9525" marR="9525" marT="9525" marB="0" anchor="b"/>
                </a:tc>
                <a:tc>
                  <a:txBody>
                    <a:bodyPr/>
                    <a:lstStyle/>
                    <a:p>
                      <a:pPr algn="ctr" fontAlgn="b"/>
                      <a:r>
                        <a:rPr lang="el-GR" sz="1100" b="0" i="0" u="none" strike="noStrike">
                          <a:solidFill>
                            <a:srgbClr val="525252"/>
                          </a:solidFill>
                          <a:latin typeface="Calibri"/>
                        </a:rPr>
                        <a:t>90</a:t>
                      </a:r>
                    </a:p>
                  </a:txBody>
                  <a:tcPr marL="9525" marR="9525" marT="9525" marB="0" anchor="b"/>
                </a:tc>
                <a:tc>
                  <a:txBody>
                    <a:bodyPr/>
                    <a:lstStyle/>
                    <a:p>
                      <a:pPr algn="ctr" fontAlgn="b"/>
                      <a:r>
                        <a:rPr lang="el-GR" sz="1000" b="0" i="0" u="none" strike="noStrike" dirty="0">
                          <a:solidFill>
                            <a:srgbClr val="5A5A5A"/>
                          </a:solidFill>
                          <a:latin typeface="Calibri"/>
                        </a:rPr>
                        <a:t>15%</a:t>
                      </a:r>
                    </a:p>
                  </a:txBody>
                  <a:tcPr marL="9525" marR="9525" marT="9525" marB="0" anchor="b"/>
                </a:tc>
                <a:tc>
                  <a:txBody>
                    <a:bodyPr/>
                    <a:lstStyle/>
                    <a:p>
                      <a:pPr algn="ctr" fontAlgn="b"/>
                      <a:r>
                        <a:rPr lang="el-GR" sz="1100" b="0" i="0" u="none" strike="noStrike">
                          <a:solidFill>
                            <a:srgbClr val="FF0000"/>
                          </a:solidFill>
                          <a:latin typeface="Calibri"/>
                        </a:rPr>
                        <a:t>14</a:t>
                      </a:r>
                    </a:p>
                  </a:txBody>
                  <a:tcPr marL="9525" marR="9525" marT="9525" marB="0" anchor="b"/>
                </a:tc>
                <a:extLst>
                  <a:ext uri="{0D108BD9-81ED-4DB2-BD59-A6C34878D82A}">
                    <a16:rowId xmlns:a16="http://schemas.microsoft.com/office/drawing/2014/main" val="10008"/>
                  </a:ext>
                </a:extLst>
              </a:tr>
              <a:tr h="236414">
                <a:tc>
                  <a:txBody>
                    <a:bodyPr/>
                    <a:lstStyle/>
                    <a:p>
                      <a:pPr algn="ctr" fontAlgn="b"/>
                      <a:r>
                        <a:rPr lang="el-GR" sz="1200" b="0" i="0" u="none" strike="noStrike">
                          <a:solidFill>
                            <a:srgbClr val="002060"/>
                          </a:solidFill>
                          <a:latin typeface="Calibri"/>
                        </a:rPr>
                        <a:t>7</a:t>
                      </a:r>
                    </a:p>
                  </a:txBody>
                  <a:tcPr marL="9525" marR="9525" marT="9525" marB="0" anchor="b"/>
                </a:tc>
                <a:tc>
                  <a:txBody>
                    <a:bodyPr/>
                    <a:lstStyle/>
                    <a:p>
                      <a:pPr algn="ctr" fontAlgn="b"/>
                      <a:r>
                        <a:rPr lang="el-GR" sz="1200" b="0" i="0" u="none" strike="noStrike">
                          <a:solidFill>
                            <a:srgbClr val="002060"/>
                          </a:solidFill>
                          <a:latin typeface="Calibri"/>
                        </a:rPr>
                        <a:t>15</a:t>
                      </a:r>
                    </a:p>
                  </a:txBody>
                  <a:tcPr marL="9525" marR="9525" marT="9525" marB="0" anchor="b"/>
                </a:tc>
                <a:tc>
                  <a:txBody>
                    <a:bodyPr/>
                    <a:lstStyle/>
                    <a:p>
                      <a:pPr algn="ctr" fontAlgn="b"/>
                      <a:r>
                        <a:rPr lang="el-GR" sz="1100" b="0" i="0" u="none" strike="noStrike">
                          <a:solidFill>
                            <a:srgbClr val="525252"/>
                          </a:solidFill>
                          <a:latin typeface="Calibri"/>
                        </a:rPr>
                        <a:t>105</a:t>
                      </a:r>
                    </a:p>
                  </a:txBody>
                  <a:tcPr marL="9525" marR="9525" marT="9525" marB="0" anchor="b"/>
                </a:tc>
                <a:tc>
                  <a:txBody>
                    <a:bodyPr/>
                    <a:lstStyle/>
                    <a:p>
                      <a:pPr algn="ctr" fontAlgn="b"/>
                      <a:r>
                        <a:rPr lang="el-GR" sz="1000" b="0" i="0" u="none" strike="noStrike" dirty="0">
                          <a:solidFill>
                            <a:srgbClr val="5A5A5A"/>
                          </a:solidFill>
                          <a:latin typeface="Calibri"/>
                        </a:rPr>
                        <a:t>15%</a:t>
                      </a:r>
                    </a:p>
                  </a:txBody>
                  <a:tcPr marL="9525" marR="9525" marT="9525" marB="0" anchor="b"/>
                </a:tc>
                <a:tc>
                  <a:txBody>
                    <a:bodyPr/>
                    <a:lstStyle/>
                    <a:p>
                      <a:pPr algn="ctr" fontAlgn="b"/>
                      <a:r>
                        <a:rPr lang="el-GR" sz="1100" b="0" i="0" u="none" strike="noStrike" dirty="0">
                          <a:solidFill>
                            <a:srgbClr val="FF0000"/>
                          </a:solidFill>
                          <a:latin typeface="Calibri"/>
                        </a:rPr>
                        <a:t>16</a:t>
                      </a:r>
                    </a:p>
                  </a:txBody>
                  <a:tcPr marL="9525" marR="9525" marT="9525" marB="0" anchor="b"/>
                </a:tc>
                <a:extLst>
                  <a:ext uri="{0D108BD9-81ED-4DB2-BD59-A6C34878D82A}">
                    <a16:rowId xmlns:a16="http://schemas.microsoft.com/office/drawing/2014/main" val="10009"/>
                  </a:ext>
                </a:extLst>
              </a:tr>
              <a:tr h="236414">
                <a:tc>
                  <a:txBody>
                    <a:bodyPr/>
                    <a:lstStyle/>
                    <a:p>
                      <a:pPr algn="ctr" fontAlgn="b"/>
                      <a:r>
                        <a:rPr lang="el-GR" sz="1200" b="0" i="0" u="none" strike="noStrike">
                          <a:solidFill>
                            <a:srgbClr val="002060"/>
                          </a:solidFill>
                          <a:latin typeface="Calibri"/>
                        </a:rPr>
                        <a:t>8</a:t>
                      </a:r>
                    </a:p>
                  </a:txBody>
                  <a:tcPr marL="9525" marR="9525" marT="9525" marB="0" anchor="b"/>
                </a:tc>
                <a:tc>
                  <a:txBody>
                    <a:bodyPr/>
                    <a:lstStyle/>
                    <a:p>
                      <a:pPr algn="ctr" fontAlgn="b"/>
                      <a:r>
                        <a:rPr lang="el-GR" sz="1200" b="0" i="0" u="none" strike="noStrike">
                          <a:solidFill>
                            <a:srgbClr val="002060"/>
                          </a:solidFill>
                          <a:latin typeface="Calibri"/>
                        </a:rPr>
                        <a:t>15</a:t>
                      </a:r>
                    </a:p>
                  </a:txBody>
                  <a:tcPr marL="9525" marR="9525" marT="9525" marB="0" anchor="b"/>
                </a:tc>
                <a:tc>
                  <a:txBody>
                    <a:bodyPr/>
                    <a:lstStyle/>
                    <a:p>
                      <a:pPr algn="ctr" fontAlgn="b"/>
                      <a:r>
                        <a:rPr lang="el-GR" sz="1100" b="0" i="0" u="none" strike="noStrike">
                          <a:solidFill>
                            <a:srgbClr val="525252"/>
                          </a:solidFill>
                          <a:latin typeface="Calibri"/>
                        </a:rPr>
                        <a:t>120</a:t>
                      </a:r>
                    </a:p>
                  </a:txBody>
                  <a:tcPr marL="9525" marR="9525" marT="9525" marB="0" anchor="b"/>
                </a:tc>
                <a:tc>
                  <a:txBody>
                    <a:bodyPr/>
                    <a:lstStyle/>
                    <a:p>
                      <a:pPr algn="ctr" fontAlgn="b"/>
                      <a:r>
                        <a:rPr lang="el-GR" sz="1000" b="0" i="0" u="none" strike="noStrike">
                          <a:solidFill>
                            <a:srgbClr val="5A5A5A"/>
                          </a:solidFill>
                          <a:latin typeface="Calibri"/>
                        </a:rPr>
                        <a:t>15%</a:t>
                      </a:r>
                    </a:p>
                  </a:txBody>
                  <a:tcPr marL="9525" marR="9525" marT="9525" marB="0" anchor="b"/>
                </a:tc>
                <a:tc>
                  <a:txBody>
                    <a:bodyPr/>
                    <a:lstStyle/>
                    <a:p>
                      <a:pPr algn="ctr" fontAlgn="b"/>
                      <a:r>
                        <a:rPr lang="el-GR" sz="1100" b="0" i="0" u="none" strike="noStrike">
                          <a:solidFill>
                            <a:srgbClr val="FF0000"/>
                          </a:solidFill>
                          <a:latin typeface="Calibri"/>
                        </a:rPr>
                        <a:t>18</a:t>
                      </a:r>
                    </a:p>
                  </a:txBody>
                  <a:tcPr marL="9525" marR="9525" marT="9525" marB="0" anchor="b"/>
                </a:tc>
                <a:extLst>
                  <a:ext uri="{0D108BD9-81ED-4DB2-BD59-A6C34878D82A}">
                    <a16:rowId xmlns:a16="http://schemas.microsoft.com/office/drawing/2014/main" val="10010"/>
                  </a:ext>
                </a:extLst>
              </a:tr>
              <a:tr h="236414">
                <a:tc>
                  <a:txBody>
                    <a:bodyPr/>
                    <a:lstStyle/>
                    <a:p>
                      <a:pPr algn="ctr" fontAlgn="b"/>
                      <a:r>
                        <a:rPr lang="el-GR" sz="1200" b="0" i="0" u="none" strike="noStrike">
                          <a:solidFill>
                            <a:srgbClr val="002060"/>
                          </a:solidFill>
                          <a:latin typeface="Calibri"/>
                        </a:rPr>
                        <a:t>9</a:t>
                      </a:r>
                    </a:p>
                  </a:txBody>
                  <a:tcPr marL="9525" marR="9525" marT="9525" marB="0" anchor="b"/>
                </a:tc>
                <a:tc>
                  <a:txBody>
                    <a:bodyPr/>
                    <a:lstStyle/>
                    <a:p>
                      <a:pPr algn="ctr" fontAlgn="b"/>
                      <a:r>
                        <a:rPr lang="el-GR" sz="1200" b="0" i="0" u="none" strike="noStrike">
                          <a:solidFill>
                            <a:srgbClr val="002060"/>
                          </a:solidFill>
                          <a:latin typeface="Calibri"/>
                        </a:rPr>
                        <a:t>15</a:t>
                      </a:r>
                    </a:p>
                  </a:txBody>
                  <a:tcPr marL="9525" marR="9525" marT="9525" marB="0" anchor="b"/>
                </a:tc>
                <a:tc>
                  <a:txBody>
                    <a:bodyPr/>
                    <a:lstStyle/>
                    <a:p>
                      <a:pPr algn="ctr" fontAlgn="b"/>
                      <a:r>
                        <a:rPr lang="el-GR" sz="1100" b="0" i="0" u="none" strike="noStrike">
                          <a:solidFill>
                            <a:srgbClr val="525252"/>
                          </a:solidFill>
                          <a:latin typeface="Calibri"/>
                        </a:rPr>
                        <a:t>135</a:t>
                      </a:r>
                    </a:p>
                  </a:txBody>
                  <a:tcPr marL="9525" marR="9525" marT="9525" marB="0" anchor="b"/>
                </a:tc>
                <a:tc>
                  <a:txBody>
                    <a:bodyPr/>
                    <a:lstStyle/>
                    <a:p>
                      <a:pPr algn="ctr" fontAlgn="b"/>
                      <a:r>
                        <a:rPr lang="el-GR" sz="1000" b="0" i="0" u="none" strike="noStrike">
                          <a:solidFill>
                            <a:srgbClr val="5A5A5A"/>
                          </a:solidFill>
                          <a:latin typeface="Calibri"/>
                        </a:rPr>
                        <a:t>15%</a:t>
                      </a:r>
                    </a:p>
                  </a:txBody>
                  <a:tcPr marL="9525" marR="9525" marT="9525" marB="0" anchor="b"/>
                </a:tc>
                <a:tc>
                  <a:txBody>
                    <a:bodyPr/>
                    <a:lstStyle/>
                    <a:p>
                      <a:pPr algn="ctr" fontAlgn="b"/>
                      <a:r>
                        <a:rPr lang="el-GR" sz="1100" b="0" i="0" u="none" strike="noStrike">
                          <a:solidFill>
                            <a:srgbClr val="FF0000"/>
                          </a:solidFill>
                          <a:latin typeface="Calibri"/>
                        </a:rPr>
                        <a:t>20</a:t>
                      </a:r>
                    </a:p>
                  </a:txBody>
                  <a:tcPr marL="9525" marR="9525" marT="9525" marB="0" anchor="b"/>
                </a:tc>
                <a:extLst>
                  <a:ext uri="{0D108BD9-81ED-4DB2-BD59-A6C34878D82A}">
                    <a16:rowId xmlns:a16="http://schemas.microsoft.com/office/drawing/2014/main" val="10011"/>
                  </a:ext>
                </a:extLst>
              </a:tr>
              <a:tr h="236414">
                <a:tc>
                  <a:txBody>
                    <a:bodyPr/>
                    <a:lstStyle/>
                    <a:p>
                      <a:pPr algn="ctr" fontAlgn="b"/>
                      <a:r>
                        <a:rPr lang="el-GR" sz="1200" b="0" i="0" u="none" strike="noStrike">
                          <a:solidFill>
                            <a:srgbClr val="002060"/>
                          </a:solidFill>
                          <a:latin typeface="Calibri"/>
                        </a:rPr>
                        <a:t>10</a:t>
                      </a:r>
                    </a:p>
                  </a:txBody>
                  <a:tcPr marL="9525" marR="9525" marT="9525" marB="0" anchor="b"/>
                </a:tc>
                <a:tc>
                  <a:txBody>
                    <a:bodyPr/>
                    <a:lstStyle/>
                    <a:p>
                      <a:pPr algn="ctr" fontAlgn="b"/>
                      <a:r>
                        <a:rPr lang="el-GR" sz="1200" b="0" i="0" u="none" strike="noStrike">
                          <a:solidFill>
                            <a:srgbClr val="002060"/>
                          </a:solidFill>
                          <a:latin typeface="Calibri"/>
                        </a:rPr>
                        <a:t>15</a:t>
                      </a:r>
                    </a:p>
                  </a:txBody>
                  <a:tcPr marL="9525" marR="9525" marT="9525" marB="0" anchor="b"/>
                </a:tc>
                <a:tc>
                  <a:txBody>
                    <a:bodyPr/>
                    <a:lstStyle/>
                    <a:p>
                      <a:pPr algn="ctr" fontAlgn="b"/>
                      <a:r>
                        <a:rPr lang="el-GR" sz="1100" b="0" i="0" u="none" strike="noStrike">
                          <a:solidFill>
                            <a:srgbClr val="525252"/>
                          </a:solidFill>
                          <a:latin typeface="Calibri"/>
                        </a:rPr>
                        <a:t>150</a:t>
                      </a:r>
                    </a:p>
                  </a:txBody>
                  <a:tcPr marL="9525" marR="9525" marT="9525" marB="0" anchor="b"/>
                </a:tc>
                <a:tc>
                  <a:txBody>
                    <a:bodyPr/>
                    <a:lstStyle/>
                    <a:p>
                      <a:pPr algn="ctr" fontAlgn="b"/>
                      <a:r>
                        <a:rPr lang="el-GR" sz="1000" b="0" i="0" u="none" strike="noStrike">
                          <a:solidFill>
                            <a:srgbClr val="5A5A5A"/>
                          </a:solidFill>
                          <a:latin typeface="Calibri"/>
                        </a:rPr>
                        <a:t>15%</a:t>
                      </a:r>
                    </a:p>
                  </a:txBody>
                  <a:tcPr marL="9525" marR="9525" marT="9525" marB="0" anchor="b"/>
                </a:tc>
                <a:tc>
                  <a:txBody>
                    <a:bodyPr/>
                    <a:lstStyle/>
                    <a:p>
                      <a:pPr algn="ctr" fontAlgn="b"/>
                      <a:r>
                        <a:rPr lang="el-GR" sz="1100" b="0" i="0" u="none" strike="noStrike" dirty="0">
                          <a:solidFill>
                            <a:srgbClr val="FF0000"/>
                          </a:solidFill>
                          <a:latin typeface="Calibri"/>
                        </a:rPr>
                        <a:t>23</a:t>
                      </a:r>
                    </a:p>
                  </a:txBody>
                  <a:tcPr marL="9525" marR="9525" marT="9525" marB="0" anchor="b"/>
                </a:tc>
                <a:extLst>
                  <a:ext uri="{0D108BD9-81ED-4DB2-BD59-A6C34878D82A}">
                    <a16:rowId xmlns:a16="http://schemas.microsoft.com/office/drawing/2014/main" val="10012"/>
                  </a:ext>
                </a:extLst>
              </a:tr>
              <a:tr h="236414">
                <a:tc>
                  <a:txBody>
                    <a:bodyPr/>
                    <a:lstStyle/>
                    <a:p>
                      <a:pPr algn="ctr" fontAlgn="b"/>
                      <a:r>
                        <a:rPr lang="el-GR" sz="1200" b="0" i="0" u="none" strike="noStrike">
                          <a:solidFill>
                            <a:srgbClr val="002060"/>
                          </a:solidFill>
                          <a:latin typeface="Calibri"/>
                        </a:rPr>
                        <a:t>11</a:t>
                      </a:r>
                    </a:p>
                  </a:txBody>
                  <a:tcPr marL="9525" marR="9525" marT="9525" marB="0" anchor="b"/>
                </a:tc>
                <a:tc>
                  <a:txBody>
                    <a:bodyPr/>
                    <a:lstStyle/>
                    <a:p>
                      <a:pPr algn="ctr" fontAlgn="b"/>
                      <a:r>
                        <a:rPr lang="el-GR" sz="1200" b="0" i="0" u="none" strike="noStrike">
                          <a:solidFill>
                            <a:srgbClr val="002060"/>
                          </a:solidFill>
                          <a:latin typeface="Calibri"/>
                        </a:rPr>
                        <a:t>15</a:t>
                      </a:r>
                    </a:p>
                  </a:txBody>
                  <a:tcPr marL="9525" marR="9525" marT="9525" marB="0" anchor="b"/>
                </a:tc>
                <a:tc>
                  <a:txBody>
                    <a:bodyPr/>
                    <a:lstStyle/>
                    <a:p>
                      <a:pPr algn="ctr" fontAlgn="b"/>
                      <a:r>
                        <a:rPr lang="el-GR" sz="1100" b="0" i="0" u="none" strike="noStrike">
                          <a:solidFill>
                            <a:srgbClr val="525252"/>
                          </a:solidFill>
                          <a:latin typeface="Calibri"/>
                        </a:rPr>
                        <a:t>165</a:t>
                      </a:r>
                    </a:p>
                  </a:txBody>
                  <a:tcPr marL="9525" marR="9525" marT="9525" marB="0" anchor="b"/>
                </a:tc>
                <a:tc>
                  <a:txBody>
                    <a:bodyPr/>
                    <a:lstStyle/>
                    <a:p>
                      <a:pPr algn="ctr" fontAlgn="b"/>
                      <a:r>
                        <a:rPr lang="el-GR" sz="1000" b="0" i="0" u="none" strike="noStrike">
                          <a:solidFill>
                            <a:srgbClr val="5A5A5A"/>
                          </a:solidFill>
                          <a:latin typeface="Calibri"/>
                        </a:rPr>
                        <a:t>15%</a:t>
                      </a:r>
                    </a:p>
                  </a:txBody>
                  <a:tcPr marL="9525" marR="9525" marT="9525" marB="0" anchor="b"/>
                </a:tc>
                <a:tc>
                  <a:txBody>
                    <a:bodyPr/>
                    <a:lstStyle/>
                    <a:p>
                      <a:pPr algn="ctr" fontAlgn="b"/>
                      <a:r>
                        <a:rPr lang="el-GR" sz="1100" b="0" i="0" u="none" strike="noStrike">
                          <a:solidFill>
                            <a:srgbClr val="FF0000"/>
                          </a:solidFill>
                          <a:latin typeface="Calibri"/>
                        </a:rPr>
                        <a:t>25</a:t>
                      </a:r>
                    </a:p>
                  </a:txBody>
                  <a:tcPr marL="9525" marR="9525" marT="9525" marB="0" anchor="b"/>
                </a:tc>
                <a:extLst>
                  <a:ext uri="{0D108BD9-81ED-4DB2-BD59-A6C34878D82A}">
                    <a16:rowId xmlns:a16="http://schemas.microsoft.com/office/drawing/2014/main" val="10013"/>
                  </a:ext>
                </a:extLst>
              </a:tr>
              <a:tr h="236414">
                <a:tc>
                  <a:txBody>
                    <a:bodyPr/>
                    <a:lstStyle/>
                    <a:p>
                      <a:pPr algn="ctr" fontAlgn="b"/>
                      <a:r>
                        <a:rPr lang="el-GR" sz="1200" b="0" i="0" u="none" strike="noStrike">
                          <a:solidFill>
                            <a:srgbClr val="002060"/>
                          </a:solidFill>
                          <a:latin typeface="Calibri"/>
                        </a:rPr>
                        <a:t>12</a:t>
                      </a:r>
                    </a:p>
                  </a:txBody>
                  <a:tcPr marL="9525" marR="9525" marT="9525" marB="0" anchor="b"/>
                </a:tc>
                <a:tc>
                  <a:txBody>
                    <a:bodyPr/>
                    <a:lstStyle/>
                    <a:p>
                      <a:pPr algn="ctr" fontAlgn="b"/>
                      <a:r>
                        <a:rPr lang="el-GR" sz="1200" b="0" i="0" u="none" strike="noStrike">
                          <a:solidFill>
                            <a:srgbClr val="002060"/>
                          </a:solidFill>
                          <a:latin typeface="Calibri"/>
                        </a:rPr>
                        <a:t>15</a:t>
                      </a:r>
                    </a:p>
                  </a:txBody>
                  <a:tcPr marL="9525" marR="9525" marT="9525" marB="0" anchor="b"/>
                </a:tc>
                <a:tc>
                  <a:txBody>
                    <a:bodyPr/>
                    <a:lstStyle/>
                    <a:p>
                      <a:pPr algn="ctr" fontAlgn="b"/>
                      <a:r>
                        <a:rPr lang="el-GR" sz="1100" b="0" i="0" u="none" strike="noStrike">
                          <a:solidFill>
                            <a:srgbClr val="525252"/>
                          </a:solidFill>
                          <a:latin typeface="Calibri"/>
                        </a:rPr>
                        <a:t>180</a:t>
                      </a:r>
                    </a:p>
                  </a:txBody>
                  <a:tcPr marL="9525" marR="9525" marT="9525" marB="0" anchor="b"/>
                </a:tc>
                <a:tc>
                  <a:txBody>
                    <a:bodyPr/>
                    <a:lstStyle/>
                    <a:p>
                      <a:pPr algn="ctr" fontAlgn="b"/>
                      <a:r>
                        <a:rPr lang="el-GR" sz="1000" b="0" i="0" u="none" strike="noStrike">
                          <a:solidFill>
                            <a:srgbClr val="5A5A5A"/>
                          </a:solidFill>
                          <a:latin typeface="Calibri"/>
                        </a:rPr>
                        <a:t>15%</a:t>
                      </a:r>
                    </a:p>
                  </a:txBody>
                  <a:tcPr marL="9525" marR="9525" marT="9525" marB="0" anchor="b"/>
                </a:tc>
                <a:tc>
                  <a:txBody>
                    <a:bodyPr/>
                    <a:lstStyle/>
                    <a:p>
                      <a:pPr algn="ctr" fontAlgn="b"/>
                      <a:r>
                        <a:rPr lang="el-GR" sz="1100" b="0" i="0" u="none" strike="noStrike">
                          <a:solidFill>
                            <a:srgbClr val="FF0000"/>
                          </a:solidFill>
                          <a:latin typeface="Calibri"/>
                        </a:rPr>
                        <a:t>27</a:t>
                      </a:r>
                    </a:p>
                  </a:txBody>
                  <a:tcPr marL="9525" marR="9525" marT="9525" marB="0" anchor="b"/>
                </a:tc>
                <a:extLst>
                  <a:ext uri="{0D108BD9-81ED-4DB2-BD59-A6C34878D82A}">
                    <a16:rowId xmlns:a16="http://schemas.microsoft.com/office/drawing/2014/main" val="10014"/>
                  </a:ext>
                </a:extLst>
              </a:tr>
              <a:tr h="236414">
                <a:tc>
                  <a:txBody>
                    <a:bodyPr/>
                    <a:lstStyle/>
                    <a:p>
                      <a:pPr algn="ctr" fontAlgn="b"/>
                      <a:r>
                        <a:rPr lang="el-GR" sz="1200" b="0" i="0" u="none" strike="noStrike">
                          <a:solidFill>
                            <a:srgbClr val="002060"/>
                          </a:solidFill>
                          <a:latin typeface="Calibri"/>
                        </a:rPr>
                        <a:t>13</a:t>
                      </a:r>
                    </a:p>
                  </a:txBody>
                  <a:tcPr marL="9525" marR="9525" marT="9525" marB="0" anchor="b"/>
                </a:tc>
                <a:tc>
                  <a:txBody>
                    <a:bodyPr/>
                    <a:lstStyle/>
                    <a:p>
                      <a:pPr algn="ctr" fontAlgn="b"/>
                      <a:r>
                        <a:rPr lang="el-GR" sz="1200" b="0" i="0" u="none" strike="noStrike" dirty="0">
                          <a:solidFill>
                            <a:srgbClr val="002060"/>
                          </a:solidFill>
                          <a:latin typeface="Calibri"/>
                        </a:rPr>
                        <a:t>15</a:t>
                      </a:r>
                    </a:p>
                  </a:txBody>
                  <a:tcPr marL="9525" marR="9525" marT="9525" marB="0" anchor="b"/>
                </a:tc>
                <a:tc>
                  <a:txBody>
                    <a:bodyPr/>
                    <a:lstStyle/>
                    <a:p>
                      <a:pPr algn="ctr" fontAlgn="b"/>
                      <a:r>
                        <a:rPr lang="el-GR" sz="1100" b="0" i="0" u="none" strike="noStrike">
                          <a:solidFill>
                            <a:srgbClr val="525252"/>
                          </a:solidFill>
                          <a:latin typeface="Calibri"/>
                        </a:rPr>
                        <a:t>195</a:t>
                      </a:r>
                    </a:p>
                  </a:txBody>
                  <a:tcPr marL="9525" marR="9525" marT="9525" marB="0" anchor="b"/>
                </a:tc>
                <a:tc>
                  <a:txBody>
                    <a:bodyPr/>
                    <a:lstStyle/>
                    <a:p>
                      <a:pPr algn="ctr" fontAlgn="b"/>
                      <a:r>
                        <a:rPr lang="el-GR" sz="1000" b="0" i="0" u="none" strike="noStrike">
                          <a:solidFill>
                            <a:srgbClr val="5A5A5A"/>
                          </a:solidFill>
                          <a:latin typeface="Calibri"/>
                        </a:rPr>
                        <a:t>15%</a:t>
                      </a:r>
                    </a:p>
                  </a:txBody>
                  <a:tcPr marL="9525" marR="9525" marT="9525" marB="0" anchor="b"/>
                </a:tc>
                <a:tc>
                  <a:txBody>
                    <a:bodyPr/>
                    <a:lstStyle/>
                    <a:p>
                      <a:pPr algn="ctr" fontAlgn="b"/>
                      <a:r>
                        <a:rPr lang="el-GR" sz="1100" b="0" i="0" u="none" strike="noStrike">
                          <a:solidFill>
                            <a:srgbClr val="FF0000"/>
                          </a:solidFill>
                          <a:latin typeface="Calibri"/>
                        </a:rPr>
                        <a:t>29</a:t>
                      </a:r>
                    </a:p>
                  </a:txBody>
                  <a:tcPr marL="9525" marR="9525" marT="9525" marB="0" anchor="b"/>
                </a:tc>
                <a:extLst>
                  <a:ext uri="{0D108BD9-81ED-4DB2-BD59-A6C34878D82A}">
                    <a16:rowId xmlns:a16="http://schemas.microsoft.com/office/drawing/2014/main" val="10015"/>
                  </a:ext>
                </a:extLst>
              </a:tr>
              <a:tr h="236414">
                <a:tc>
                  <a:txBody>
                    <a:bodyPr/>
                    <a:lstStyle/>
                    <a:p>
                      <a:pPr algn="ctr" fontAlgn="b"/>
                      <a:r>
                        <a:rPr lang="el-GR" sz="1200" b="0" i="0" u="none" strike="noStrike">
                          <a:solidFill>
                            <a:srgbClr val="002060"/>
                          </a:solidFill>
                          <a:latin typeface="Calibri"/>
                        </a:rPr>
                        <a:t>14</a:t>
                      </a:r>
                    </a:p>
                  </a:txBody>
                  <a:tcPr marL="9525" marR="9525" marT="9525" marB="0" anchor="b"/>
                </a:tc>
                <a:tc>
                  <a:txBody>
                    <a:bodyPr/>
                    <a:lstStyle/>
                    <a:p>
                      <a:pPr algn="ctr" fontAlgn="b"/>
                      <a:r>
                        <a:rPr lang="el-GR" sz="1200" b="0" i="0" u="none" strike="noStrike">
                          <a:solidFill>
                            <a:srgbClr val="002060"/>
                          </a:solidFill>
                          <a:latin typeface="Calibri"/>
                        </a:rPr>
                        <a:t>15</a:t>
                      </a:r>
                    </a:p>
                  </a:txBody>
                  <a:tcPr marL="9525" marR="9525" marT="9525" marB="0" anchor="b"/>
                </a:tc>
                <a:tc>
                  <a:txBody>
                    <a:bodyPr/>
                    <a:lstStyle/>
                    <a:p>
                      <a:pPr algn="ctr" fontAlgn="b"/>
                      <a:r>
                        <a:rPr lang="el-GR" sz="1100" b="0" i="0" u="none" strike="noStrike">
                          <a:solidFill>
                            <a:srgbClr val="525252"/>
                          </a:solidFill>
                          <a:latin typeface="Calibri"/>
                        </a:rPr>
                        <a:t>210</a:t>
                      </a:r>
                    </a:p>
                  </a:txBody>
                  <a:tcPr marL="9525" marR="9525" marT="9525" marB="0" anchor="b"/>
                </a:tc>
                <a:tc>
                  <a:txBody>
                    <a:bodyPr/>
                    <a:lstStyle/>
                    <a:p>
                      <a:pPr algn="ctr" fontAlgn="b"/>
                      <a:r>
                        <a:rPr lang="el-GR" sz="1000" b="0" i="0" u="none" strike="noStrike">
                          <a:solidFill>
                            <a:srgbClr val="5A5A5A"/>
                          </a:solidFill>
                          <a:latin typeface="Calibri"/>
                        </a:rPr>
                        <a:t>15%</a:t>
                      </a:r>
                    </a:p>
                  </a:txBody>
                  <a:tcPr marL="9525" marR="9525" marT="9525" marB="0" anchor="b"/>
                </a:tc>
                <a:tc>
                  <a:txBody>
                    <a:bodyPr/>
                    <a:lstStyle/>
                    <a:p>
                      <a:pPr algn="ctr" fontAlgn="b"/>
                      <a:r>
                        <a:rPr lang="el-GR" sz="1100" b="0" i="0" u="none" strike="noStrike">
                          <a:solidFill>
                            <a:srgbClr val="FF0000"/>
                          </a:solidFill>
                          <a:latin typeface="Calibri"/>
                        </a:rPr>
                        <a:t>32</a:t>
                      </a:r>
                    </a:p>
                  </a:txBody>
                  <a:tcPr marL="9525" marR="9525" marT="9525" marB="0" anchor="b"/>
                </a:tc>
                <a:extLst>
                  <a:ext uri="{0D108BD9-81ED-4DB2-BD59-A6C34878D82A}">
                    <a16:rowId xmlns:a16="http://schemas.microsoft.com/office/drawing/2014/main" val="10016"/>
                  </a:ext>
                </a:extLst>
              </a:tr>
              <a:tr h="236414">
                <a:tc>
                  <a:txBody>
                    <a:bodyPr/>
                    <a:lstStyle/>
                    <a:p>
                      <a:pPr algn="ctr" fontAlgn="b"/>
                      <a:r>
                        <a:rPr lang="el-GR" sz="1200" b="0" i="0" u="none" strike="noStrike">
                          <a:solidFill>
                            <a:srgbClr val="002060"/>
                          </a:solidFill>
                          <a:latin typeface="Calibri"/>
                        </a:rPr>
                        <a:t>15</a:t>
                      </a:r>
                    </a:p>
                  </a:txBody>
                  <a:tcPr marL="9525" marR="9525" marT="9525" marB="0" anchor="b"/>
                </a:tc>
                <a:tc>
                  <a:txBody>
                    <a:bodyPr/>
                    <a:lstStyle/>
                    <a:p>
                      <a:pPr algn="ctr" fontAlgn="b"/>
                      <a:r>
                        <a:rPr lang="el-GR" sz="1200" b="0" i="0" u="none" strike="noStrike">
                          <a:solidFill>
                            <a:srgbClr val="002060"/>
                          </a:solidFill>
                          <a:latin typeface="Calibri"/>
                        </a:rPr>
                        <a:t>15</a:t>
                      </a:r>
                    </a:p>
                  </a:txBody>
                  <a:tcPr marL="9525" marR="9525" marT="9525" marB="0" anchor="b"/>
                </a:tc>
                <a:tc>
                  <a:txBody>
                    <a:bodyPr/>
                    <a:lstStyle/>
                    <a:p>
                      <a:pPr algn="ctr" fontAlgn="b"/>
                      <a:r>
                        <a:rPr lang="el-GR" sz="1100" b="0" i="0" u="none" strike="noStrike">
                          <a:solidFill>
                            <a:srgbClr val="525252"/>
                          </a:solidFill>
                          <a:latin typeface="Calibri"/>
                        </a:rPr>
                        <a:t>225</a:t>
                      </a:r>
                    </a:p>
                  </a:txBody>
                  <a:tcPr marL="9525" marR="9525" marT="9525" marB="0" anchor="b"/>
                </a:tc>
                <a:tc>
                  <a:txBody>
                    <a:bodyPr/>
                    <a:lstStyle/>
                    <a:p>
                      <a:pPr algn="ctr" fontAlgn="b"/>
                      <a:r>
                        <a:rPr lang="el-GR" sz="1000" b="0" i="0" u="none" strike="noStrike">
                          <a:solidFill>
                            <a:srgbClr val="5A5A5A"/>
                          </a:solidFill>
                          <a:latin typeface="Calibri"/>
                        </a:rPr>
                        <a:t>15%</a:t>
                      </a:r>
                    </a:p>
                  </a:txBody>
                  <a:tcPr marL="9525" marR="9525" marT="9525" marB="0" anchor="b"/>
                </a:tc>
                <a:tc>
                  <a:txBody>
                    <a:bodyPr/>
                    <a:lstStyle/>
                    <a:p>
                      <a:pPr algn="ctr" fontAlgn="b"/>
                      <a:r>
                        <a:rPr lang="el-GR" sz="1100" b="0" i="0" u="none" strike="noStrike">
                          <a:solidFill>
                            <a:srgbClr val="FF0000"/>
                          </a:solidFill>
                          <a:latin typeface="Calibri"/>
                        </a:rPr>
                        <a:t>34</a:t>
                      </a:r>
                    </a:p>
                  </a:txBody>
                  <a:tcPr marL="9525" marR="9525" marT="9525" marB="0" anchor="b"/>
                </a:tc>
                <a:extLst>
                  <a:ext uri="{0D108BD9-81ED-4DB2-BD59-A6C34878D82A}">
                    <a16:rowId xmlns:a16="http://schemas.microsoft.com/office/drawing/2014/main" val="10017"/>
                  </a:ext>
                </a:extLst>
              </a:tr>
              <a:tr h="236414">
                <a:tc>
                  <a:txBody>
                    <a:bodyPr/>
                    <a:lstStyle/>
                    <a:p>
                      <a:pPr algn="ctr" fontAlgn="b"/>
                      <a:r>
                        <a:rPr lang="el-GR" sz="1200" b="0" i="0" u="none" strike="noStrike">
                          <a:solidFill>
                            <a:srgbClr val="002060"/>
                          </a:solidFill>
                          <a:latin typeface="Calibri"/>
                        </a:rPr>
                        <a:t>16</a:t>
                      </a:r>
                    </a:p>
                  </a:txBody>
                  <a:tcPr marL="9525" marR="9525" marT="9525" marB="0" anchor="b"/>
                </a:tc>
                <a:tc>
                  <a:txBody>
                    <a:bodyPr/>
                    <a:lstStyle/>
                    <a:p>
                      <a:pPr algn="ctr" fontAlgn="b"/>
                      <a:r>
                        <a:rPr lang="el-GR" sz="1200" b="0" i="0" u="none" strike="noStrike">
                          <a:solidFill>
                            <a:srgbClr val="002060"/>
                          </a:solidFill>
                          <a:latin typeface="Calibri"/>
                        </a:rPr>
                        <a:t>15</a:t>
                      </a:r>
                    </a:p>
                  </a:txBody>
                  <a:tcPr marL="9525" marR="9525" marT="9525" marB="0" anchor="b"/>
                </a:tc>
                <a:tc>
                  <a:txBody>
                    <a:bodyPr/>
                    <a:lstStyle/>
                    <a:p>
                      <a:pPr algn="ctr" fontAlgn="b"/>
                      <a:r>
                        <a:rPr lang="el-GR" sz="1100" b="0" i="0" u="none" strike="noStrike">
                          <a:solidFill>
                            <a:srgbClr val="525252"/>
                          </a:solidFill>
                          <a:latin typeface="Calibri"/>
                        </a:rPr>
                        <a:t>240</a:t>
                      </a:r>
                    </a:p>
                  </a:txBody>
                  <a:tcPr marL="9525" marR="9525" marT="9525" marB="0" anchor="b"/>
                </a:tc>
                <a:tc>
                  <a:txBody>
                    <a:bodyPr/>
                    <a:lstStyle/>
                    <a:p>
                      <a:pPr algn="ctr" fontAlgn="b"/>
                      <a:r>
                        <a:rPr lang="el-GR" sz="1000" b="0" i="0" u="none" strike="noStrike">
                          <a:solidFill>
                            <a:srgbClr val="5A5A5A"/>
                          </a:solidFill>
                          <a:latin typeface="Calibri"/>
                        </a:rPr>
                        <a:t>15%</a:t>
                      </a:r>
                    </a:p>
                  </a:txBody>
                  <a:tcPr marL="9525" marR="9525" marT="9525" marB="0" anchor="b"/>
                </a:tc>
                <a:tc>
                  <a:txBody>
                    <a:bodyPr/>
                    <a:lstStyle/>
                    <a:p>
                      <a:pPr algn="ctr" fontAlgn="b"/>
                      <a:r>
                        <a:rPr lang="el-GR" sz="1100" b="0" i="0" u="none" strike="noStrike">
                          <a:solidFill>
                            <a:srgbClr val="FF0000"/>
                          </a:solidFill>
                          <a:latin typeface="Calibri"/>
                        </a:rPr>
                        <a:t>36</a:t>
                      </a:r>
                    </a:p>
                  </a:txBody>
                  <a:tcPr marL="9525" marR="9525" marT="9525" marB="0" anchor="b"/>
                </a:tc>
                <a:extLst>
                  <a:ext uri="{0D108BD9-81ED-4DB2-BD59-A6C34878D82A}">
                    <a16:rowId xmlns:a16="http://schemas.microsoft.com/office/drawing/2014/main" val="10018"/>
                  </a:ext>
                </a:extLst>
              </a:tr>
              <a:tr h="236414">
                <a:tc>
                  <a:txBody>
                    <a:bodyPr/>
                    <a:lstStyle/>
                    <a:p>
                      <a:pPr algn="ctr" fontAlgn="b"/>
                      <a:r>
                        <a:rPr lang="el-GR" sz="1200" b="0" i="0" u="none" strike="noStrike">
                          <a:solidFill>
                            <a:srgbClr val="002060"/>
                          </a:solidFill>
                          <a:latin typeface="Calibri"/>
                        </a:rPr>
                        <a:t>17</a:t>
                      </a:r>
                    </a:p>
                  </a:txBody>
                  <a:tcPr marL="9525" marR="9525" marT="9525" marB="0" anchor="b"/>
                </a:tc>
                <a:tc>
                  <a:txBody>
                    <a:bodyPr/>
                    <a:lstStyle/>
                    <a:p>
                      <a:pPr algn="ctr" fontAlgn="b"/>
                      <a:r>
                        <a:rPr lang="el-GR" sz="1200" b="0" i="0" u="none" strike="noStrike">
                          <a:solidFill>
                            <a:srgbClr val="002060"/>
                          </a:solidFill>
                          <a:latin typeface="Calibri"/>
                        </a:rPr>
                        <a:t>15</a:t>
                      </a:r>
                    </a:p>
                  </a:txBody>
                  <a:tcPr marL="9525" marR="9525" marT="9525" marB="0" anchor="b"/>
                </a:tc>
                <a:tc>
                  <a:txBody>
                    <a:bodyPr/>
                    <a:lstStyle/>
                    <a:p>
                      <a:pPr algn="ctr" fontAlgn="b"/>
                      <a:r>
                        <a:rPr lang="el-GR" sz="1100" b="0" i="0" u="none" strike="noStrike">
                          <a:solidFill>
                            <a:srgbClr val="525252"/>
                          </a:solidFill>
                          <a:latin typeface="Calibri"/>
                        </a:rPr>
                        <a:t>255</a:t>
                      </a:r>
                    </a:p>
                  </a:txBody>
                  <a:tcPr marL="9525" marR="9525" marT="9525" marB="0" anchor="b"/>
                </a:tc>
                <a:tc>
                  <a:txBody>
                    <a:bodyPr/>
                    <a:lstStyle/>
                    <a:p>
                      <a:pPr algn="ctr" fontAlgn="b"/>
                      <a:r>
                        <a:rPr lang="el-GR" sz="1000" b="0" i="0" u="none" strike="noStrike">
                          <a:solidFill>
                            <a:srgbClr val="5A5A5A"/>
                          </a:solidFill>
                          <a:latin typeface="Calibri"/>
                        </a:rPr>
                        <a:t>15%</a:t>
                      </a:r>
                    </a:p>
                  </a:txBody>
                  <a:tcPr marL="9525" marR="9525" marT="9525" marB="0" anchor="b"/>
                </a:tc>
                <a:tc>
                  <a:txBody>
                    <a:bodyPr/>
                    <a:lstStyle/>
                    <a:p>
                      <a:pPr algn="ctr" fontAlgn="b"/>
                      <a:r>
                        <a:rPr lang="el-GR" sz="1100" b="0" i="0" u="none" strike="noStrike">
                          <a:solidFill>
                            <a:srgbClr val="FF0000"/>
                          </a:solidFill>
                          <a:latin typeface="Calibri"/>
                        </a:rPr>
                        <a:t>38</a:t>
                      </a:r>
                    </a:p>
                  </a:txBody>
                  <a:tcPr marL="9525" marR="9525" marT="9525" marB="0" anchor="b"/>
                </a:tc>
                <a:extLst>
                  <a:ext uri="{0D108BD9-81ED-4DB2-BD59-A6C34878D82A}">
                    <a16:rowId xmlns:a16="http://schemas.microsoft.com/office/drawing/2014/main" val="10019"/>
                  </a:ext>
                </a:extLst>
              </a:tr>
              <a:tr h="236414">
                <a:tc>
                  <a:txBody>
                    <a:bodyPr/>
                    <a:lstStyle/>
                    <a:p>
                      <a:pPr algn="ctr" fontAlgn="b"/>
                      <a:r>
                        <a:rPr lang="el-GR" sz="1200" b="0" i="0" u="none" strike="noStrike">
                          <a:solidFill>
                            <a:srgbClr val="002060"/>
                          </a:solidFill>
                          <a:latin typeface="Calibri"/>
                        </a:rPr>
                        <a:t>18</a:t>
                      </a:r>
                    </a:p>
                  </a:txBody>
                  <a:tcPr marL="9525" marR="9525" marT="9525" marB="0" anchor="b"/>
                </a:tc>
                <a:tc>
                  <a:txBody>
                    <a:bodyPr/>
                    <a:lstStyle/>
                    <a:p>
                      <a:pPr algn="ctr" fontAlgn="b"/>
                      <a:r>
                        <a:rPr lang="el-GR" sz="1200" b="0" i="0" u="none" strike="noStrike">
                          <a:solidFill>
                            <a:srgbClr val="002060"/>
                          </a:solidFill>
                          <a:latin typeface="Calibri"/>
                        </a:rPr>
                        <a:t>15</a:t>
                      </a:r>
                    </a:p>
                  </a:txBody>
                  <a:tcPr marL="9525" marR="9525" marT="9525" marB="0" anchor="b"/>
                </a:tc>
                <a:tc>
                  <a:txBody>
                    <a:bodyPr/>
                    <a:lstStyle/>
                    <a:p>
                      <a:pPr algn="ctr" fontAlgn="b"/>
                      <a:r>
                        <a:rPr lang="el-GR" sz="1100" b="0" i="0" u="none" strike="noStrike">
                          <a:solidFill>
                            <a:srgbClr val="525252"/>
                          </a:solidFill>
                          <a:latin typeface="Calibri"/>
                        </a:rPr>
                        <a:t>270</a:t>
                      </a:r>
                    </a:p>
                  </a:txBody>
                  <a:tcPr marL="9525" marR="9525" marT="9525" marB="0" anchor="b"/>
                </a:tc>
                <a:tc>
                  <a:txBody>
                    <a:bodyPr/>
                    <a:lstStyle/>
                    <a:p>
                      <a:pPr algn="ctr" fontAlgn="b"/>
                      <a:r>
                        <a:rPr lang="el-GR" sz="1000" b="0" i="0" u="none" strike="noStrike">
                          <a:solidFill>
                            <a:srgbClr val="5A5A5A"/>
                          </a:solidFill>
                          <a:latin typeface="Calibri"/>
                        </a:rPr>
                        <a:t>15%</a:t>
                      </a:r>
                    </a:p>
                  </a:txBody>
                  <a:tcPr marL="9525" marR="9525" marT="9525" marB="0" anchor="b"/>
                </a:tc>
                <a:tc>
                  <a:txBody>
                    <a:bodyPr/>
                    <a:lstStyle/>
                    <a:p>
                      <a:pPr algn="ctr" fontAlgn="b"/>
                      <a:r>
                        <a:rPr lang="el-GR" sz="1100" b="0" i="0" u="none" strike="noStrike" dirty="0">
                          <a:solidFill>
                            <a:srgbClr val="FF0000"/>
                          </a:solidFill>
                          <a:latin typeface="Calibri"/>
                        </a:rPr>
                        <a:t>41</a:t>
                      </a:r>
                    </a:p>
                  </a:txBody>
                  <a:tcPr marL="9525" marR="9525" marT="9525" marB="0" anchor="b"/>
                </a:tc>
                <a:extLst>
                  <a:ext uri="{0D108BD9-81ED-4DB2-BD59-A6C34878D82A}">
                    <a16:rowId xmlns:a16="http://schemas.microsoft.com/office/drawing/2014/main" val="10020"/>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Grp="1" noChangeArrowheads="1"/>
          </p:cNvSpPr>
          <p:nvPr>
            <p:ph type="title"/>
          </p:nvPr>
        </p:nvSpPr>
        <p:spPr>
          <a:xfrm>
            <a:off x="1476375" y="0"/>
            <a:ext cx="7497763" cy="1143000"/>
          </a:xfrm>
        </p:spPr>
        <p:txBody>
          <a:bodyPr>
            <a:normAutofit fontScale="90000"/>
          </a:bodyPr>
          <a:lstStyle/>
          <a:p>
            <a:pPr algn="ctr" eaLnBrk="1" hangingPunct="1">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br>
              <a:rPr lang="el-GR" sz="3600" b="1" dirty="0">
                <a:solidFill>
                  <a:srgbClr val="572314"/>
                </a:solidFill>
              </a:rPr>
            </a:br>
            <a:r>
              <a:rPr lang="el-GR" sz="3600" b="1" dirty="0">
                <a:solidFill>
                  <a:srgbClr val="572314"/>
                </a:solidFill>
              </a:rPr>
              <a:t>Πρακτική άσκηση  (1)</a:t>
            </a:r>
            <a:br>
              <a:rPr lang="el-GR" sz="4300" b="1" dirty="0">
                <a:solidFill>
                  <a:srgbClr val="572314"/>
                </a:solidFill>
              </a:rPr>
            </a:br>
            <a:endParaRPr lang="el-GR" sz="4300" b="1" dirty="0">
              <a:solidFill>
                <a:srgbClr val="572314"/>
              </a:solidFill>
            </a:endParaRPr>
          </a:p>
        </p:txBody>
      </p:sp>
      <p:sp>
        <p:nvSpPr>
          <p:cNvPr id="20482" name="Text Box 2"/>
          <p:cNvSpPr txBox="1">
            <a:spLocks noChangeArrowheads="1"/>
          </p:cNvSpPr>
          <p:nvPr/>
        </p:nvSpPr>
        <p:spPr bwMode="auto">
          <a:xfrm>
            <a:off x="714348" y="1214422"/>
            <a:ext cx="7497762" cy="4800600"/>
          </a:xfrm>
          <a:prstGeom prst="rect">
            <a:avLst/>
          </a:prstGeom>
          <a:noFill/>
          <a:ln w="9525" cap="flat">
            <a:noFill/>
            <a:round/>
            <a:headEnd/>
            <a:tailEnd/>
          </a:ln>
          <a:effectLst/>
        </p:spPr>
        <p:txBody>
          <a:bodyPr lIns="90000" tIns="45000" rIns="90000" bIns="45000"/>
          <a:lstStyle/>
          <a:p>
            <a:pPr marL="596900" indent="-512763" algn="just" hangingPunct="1">
              <a:lnSpc>
                <a:spcPct val="100000"/>
              </a:lnSpc>
              <a:spcBef>
                <a:spcPts val="600"/>
              </a:spcBef>
              <a:buFont typeface="Arial" pitchFamily="34" charset="0"/>
              <a:buChar char="•"/>
              <a:tabLst>
                <a:tab pos="5969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pPr>
            <a:r>
              <a:rPr lang="el-GR" sz="2800" dirty="0">
                <a:solidFill>
                  <a:srgbClr val="000000"/>
                </a:solidFill>
                <a:latin typeface="Calibri" pitchFamily="32" charset="0"/>
              </a:rPr>
              <a:t>Η Πρακτική Άσκηση ή Μαθητεία, είναι συνολικής διάρκειας 960 ωρών. </a:t>
            </a:r>
          </a:p>
          <a:p>
            <a:pPr marL="596900" indent="-512763" algn="just" hangingPunct="1">
              <a:lnSpc>
                <a:spcPct val="100000"/>
              </a:lnSpc>
              <a:spcBef>
                <a:spcPts val="600"/>
              </a:spcBef>
              <a:buFont typeface="Arial" pitchFamily="34" charset="0"/>
              <a:buChar char="•"/>
              <a:tabLst>
                <a:tab pos="5969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pPr>
            <a:r>
              <a:rPr lang="el-GR" sz="2800" dirty="0">
                <a:solidFill>
                  <a:srgbClr val="000000"/>
                </a:solidFill>
                <a:latin typeface="Calibri" pitchFamily="32" charset="0"/>
              </a:rPr>
              <a:t>Υπάρχει η δυνατότητα αμειβόμενης Π.Α. σε  εργοδότη, επιδοτούμενη από ΕΣΠΑ.</a:t>
            </a:r>
          </a:p>
          <a:p>
            <a:pPr marL="596900" indent="-512763" algn="just" hangingPunct="1">
              <a:lnSpc>
                <a:spcPct val="100000"/>
              </a:lnSpc>
              <a:spcBef>
                <a:spcPts val="600"/>
              </a:spcBef>
              <a:tabLst>
                <a:tab pos="5969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pPr>
            <a:endParaRPr lang="el-GR" sz="2800" dirty="0">
              <a:solidFill>
                <a:srgbClr val="000000"/>
              </a:solidFill>
              <a:latin typeface="Calibri" pitchFamily="32" charset="0"/>
            </a:endParaRPr>
          </a:p>
          <a:p>
            <a:pPr marL="596900" indent="-512763" algn="just" hangingPunct="1">
              <a:lnSpc>
                <a:spcPct val="100000"/>
              </a:lnSpc>
              <a:spcBef>
                <a:spcPts val="600"/>
              </a:spcBef>
              <a:buFont typeface="Arial" pitchFamily="34" charset="0"/>
              <a:buChar char="•"/>
              <a:tabLst>
                <a:tab pos="5969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pPr>
            <a:r>
              <a:rPr lang="el-GR" sz="2800" dirty="0">
                <a:solidFill>
                  <a:srgbClr val="000000"/>
                </a:solidFill>
                <a:latin typeface="Calibri" pitchFamily="32" charset="0"/>
              </a:rPr>
              <a:t>Οι σπουδαστές των Ι.Ε.Κ. που έχουν συμπληρώσει </a:t>
            </a:r>
            <a:r>
              <a:rPr lang="el-GR" sz="2800" b="1" u="sng" dirty="0">
                <a:solidFill>
                  <a:srgbClr val="000000"/>
                </a:solidFill>
                <a:latin typeface="Calibri" pitchFamily="32" charset="0"/>
              </a:rPr>
              <a:t>τουλάχιστον 120 ημερομίσθια στην ειδικότητα που εγγράφονται, απαλλάσσονται από την Πρακτική Άσκηση,  εφόσον το επιθυμούν</a:t>
            </a:r>
            <a:r>
              <a:rPr lang="el-GR" sz="2800" dirty="0">
                <a:solidFill>
                  <a:srgbClr val="000000"/>
                </a:solidFill>
                <a:latin typeface="Calibri" pitchFamily="32" charset="0"/>
              </a:rPr>
              <a:t>. </a:t>
            </a:r>
          </a:p>
          <a:p>
            <a:pPr algn="just" hangingPunct="1">
              <a:lnSpc>
                <a:spcPct val="100000"/>
              </a:lnSpc>
              <a:spcBef>
                <a:spcPts val="600"/>
              </a:spcBef>
              <a:tabLst>
                <a:tab pos="5969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pPr>
            <a:endParaRPr lang="el-GR" sz="3200" dirty="0">
              <a:solidFill>
                <a:srgbClr val="000000"/>
              </a:solidFill>
              <a:latin typeface="Calibri" pitchFamily="32"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1"/>
          <p:cNvSpPr>
            <a:spLocks noGrp="1" noChangeArrowheads="1"/>
          </p:cNvSpPr>
          <p:nvPr>
            <p:ph type="title"/>
          </p:nvPr>
        </p:nvSpPr>
        <p:spPr>
          <a:xfrm>
            <a:off x="1042988" y="115888"/>
            <a:ext cx="7404100" cy="1470025"/>
          </a:xfrm>
        </p:spPr>
        <p:txBody>
          <a:bodyPr>
            <a:normAutofit fontScale="90000"/>
          </a:bodyPr>
          <a:lstStyle/>
          <a:p>
            <a:pPr algn="ctr" eaLnBrk="1" hangingPunct="1">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br>
              <a:rPr lang="el-GR" sz="3600" b="1" dirty="0">
                <a:solidFill>
                  <a:srgbClr val="572314"/>
                </a:solidFill>
              </a:rPr>
            </a:br>
            <a:r>
              <a:rPr lang="el-GR" sz="3600" b="1" dirty="0">
                <a:solidFill>
                  <a:srgbClr val="572314"/>
                </a:solidFill>
              </a:rPr>
              <a:t>Πρακτική άσκηση  (2)</a:t>
            </a:r>
            <a:br>
              <a:rPr lang="el-GR" sz="4300" b="1" dirty="0">
                <a:solidFill>
                  <a:srgbClr val="572314"/>
                </a:solidFill>
              </a:rPr>
            </a:br>
            <a:endParaRPr lang="el-GR" sz="4300" b="1" dirty="0">
              <a:solidFill>
                <a:srgbClr val="572314"/>
              </a:solidFill>
            </a:endParaRPr>
          </a:p>
        </p:txBody>
      </p:sp>
      <p:sp>
        <p:nvSpPr>
          <p:cNvPr id="2" name="1 - Θέση ημερομηνίας"/>
          <p:cNvSpPr>
            <a:spLocks noGrp="1"/>
          </p:cNvSpPr>
          <p:nvPr>
            <p:ph type="dt" sz="half" idx="10"/>
          </p:nvPr>
        </p:nvSpPr>
        <p:spPr/>
        <p:txBody>
          <a:bodyPr/>
          <a:lstStyle/>
          <a:p>
            <a:pPr>
              <a:defRPr/>
            </a:pPr>
            <a:fld id="{0A242F22-0CE8-4E93-8A16-E3A6639C813A}" type="datetime1">
              <a:rPr lang="en-US"/>
              <a:pPr>
                <a:defRPr/>
              </a:pPr>
              <a:t>10/5/2023</a:t>
            </a:fld>
            <a:endParaRPr lang="en-US" dirty="0"/>
          </a:p>
        </p:txBody>
      </p:sp>
      <p:sp>
        <p:nvSpPr>
          <p:cNvPr id="4" name="3 - Θέση περιεχομένου"/>
          <p:cNvSpPr>
            <a:spLocks noGrp="1"/>
          </p:cNvSpPr>
          <p:nvPr>
            <p:ph sz="quarter" idx="1"/>
          </p:nvPr>
        </p:nvSpPr>
        <p:spPr/>
        <p:txBody>
          <a:bodyPr>
            <a:normAutofit/>
          </a:bodyPr>
          <a:lstStyle/>
          <a:p>
            <a:pPr marL="596900" indent="-512763" algn="just">
              <a:tabLst>
                <a:tab pos="5969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pPr>
            <a:r>
              <a:rPr lang="el-GR" dirty="0">
                <a:latin typeface="Calibri" pitchFamily="32" charset="0"/>
              </a:rPr>
              <a:t>Δεν απαλλάσσονται της υποχρέωσης φοίτησης της πρακτικής άσκησης ή της μαθητείας καταρτιζόμενοι οι οποίοι έχουν ήδη πραγματοποιήσει πρακτική άσκηση ή μαθητεία για άλλη ειδικότητα Ι.Ε.Κ. ή πρόγραμμα απόκτησης εργασιακής εμπειρίας (</a:t>
            </a:r>
            <a:r>
              <a:rPr lang="el-GR" dirty="0" err="1">
                <a:latin typeface="Calibri" pitchFamily="32" charset="0"/>
              </a:rPr>
              <a:t>stage</a:t>
            </a:r>
            <a:r>
              <a:rPr lang="el-GR" dirty="0">
                <a:latin typeface="Calibri" pitchFamily="32" charset="0"/>
              </a:rPr>
              <a:t>) ή πρακτική άσκηση για άλλη δομή Επαγγελματικής Εκπαίδευσης και Κατάρτισης.</a:t>
            </a:r>
          </a:p>
          <a:p>
            <a:pPr marL="365125" indent="-280988" algn="just">
              <a:tabLst>
                <a:tab pos="5969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pPr>
            <a:r>
              <a:rPr lang="el-GR" dirty="0">
                <a:latin typeface="Calibri" pitchFamily="32" charset="0"/>
              </a:rPr>
              <a:t>Ταυτόχρονη φοίτηση σε οποιοδήποτε εξάμηνο και διεξαγωγή πρακτικής άσκησης δεν επιτρέπονται.</a:t>
            </a:r>
          </a:p>
          <a:p>
            <a:pPr eaLnBrk="1" hangingPunct="1">
              <a:buFont typeface="Times New Roman" pitchFamily="16" charset="0"/>
              <a:buNone/>
              <a:defRPr/>
            </a:pPr>
            <a:endParaRPr lang="el-G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57224" y="142852"/>
            <a:ext cx="7772400" cy="868346"/>
          </a:xfrm>
        </p:spPr>
        <p:txBody>
          <a:bodyPr/>
          <a:lstStyle/>
          <a:p>
            <a:pPr algn="ctr"/>
            <a:r>
              <a:rPr lang="el-GR" b="1" dirty="0"/>
              <a:t>Ο θεσμός της μαθητείας</a:t>
            </a:r>
          </a:p>
        </p:txBody>
      </p:sp>
      <p:sp>
        <p:nvSpPr>
          <p:cNvPr id="3" name="2 - Θέση περιεχομένου"/>
          <p:cNvSpPr>
            <a:spLocks noGrp="1"/>
          </p:cNvSpPr>
          <p:nvPr>
            <p:ph sz="quarter" idx="1"/>
          </p:nvPr>
        </p:nvSpPr>
        <p:spPr>
          <a:xfrm>
            <a:off x="571472" y="1071546"/>
            <a:ext cx="8001056" cy="1285884"/>
          </a:xfrm>
        </p:spPr>
        <p:txBody>
          <a:bodyPr>
            <a:normAutofit fontScale="77500" lnSpcReduction="20000"/>
          </a:bodyPr>
          <a:lstStyle/>
          <a:p>
            <a:pPr>
              <a:buNone/>
            </a:pPr>
            <a:r>
              <a:rPr lang="el-GR" b="1" dirty="0"/>
              <a:t>Απευθύνεται σε ενήλικους</a:t>
            </a:r>
          </a:p>
          <a:p>
            <a:r>
              <a:rPr lang="el-GR" dirty="0"/>
              <a:t>Αφομοίωση απαραίτητων γνώσεων</a:t>
            </a:r>
          </a:p>
          <a:p>
            <a:r>
              <a:rPr lang="el-GR" dirty="0"/>
              <a:t>Ετοιμότητα ανταπόκρισης στις απαιτήσεις αυτής της μορφής</a:t>
            </a:r>
          </a:p>
          <a:p>
            <a:endParaRPr lang="el-GR" dirty="0"/>
          </a:p>
          <a:p>
            <a:pPr>
              <a:buNone/>
            </a:pPr>
            <a:endParaRPr lang="el-GR" dirty="0"/>
          </a:p>
        </p:txBody>
      </p:sp>
      <p:sp>
        <p:nvSpPr>
          <p:cNvPr id="4" name="2 - Θέση περιεχομένου"/>
          <p:cNvSpPr txBox="1">
            <a:spLocks/>
          </p:cNvSpPr>
          <p:nvPr/>
        </p:nvSpPr>
        <p:spPr>
          <a:xfrm>
            <a:off x="500034" y="2643182"/>
            <a:ext cx="8215370" cy="1500198"/>
          </a:xfrm>
          <a:prstGeom prst="rect">
            <a:avLst/>
          </a:prstGeom>
        </p:spPr>
        <p:txBody>
          <a:bodyPr vert="horz">
            <a:normAutofit fontScale="70000" lnSpcReduction="20000"/>
          </a:bodyPr>
          <a:lstStyle/>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kumimoji="0" lang="el-GR" sz="2600" b="1" i="0" u="none" strike="noStrike" kern="1200" cap="none" spc="0" normalizeH="0" baseline="0" noProof="0" dirty="0">
                <a:ln>
                  <a:noFill/>
                </a:ln>
                <a:solidFill>
                  <a:schemeClr val="tx1"/>
                </a:solidFill>
                <a:effectLst/>
                <a:uLnTx/>
                <a:uFillTx/>
                <a:latin typeface="+mn-lt"/>
                <a:ea typeface="+mn-ea"/>
                <a:cs typeface="+mn-cs"/>
              </a:rPr>
              <a:t>Διεξάγεται με βάση συγκεκριμένο Πρόγραμμα Σπουδών</a:t>
            </a: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Char char=""/>
              <a:tabLst/>
              <a:defRPr/>
            </a:pPr>
            <a:r>
              <a:rPr lang="el-GR" sz="2600" dirty="0"/>
              <a:t>Επιτυγχάνονται συγκεκριμένα μαθησιακά αποτελέσματα</a:t>
            </a:r>
            <a:endParaRPr kumimoji="0" lang="el-GR" sz="26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Char char=""/>
              <a:tabLst/>
              <a:defRPr/>
            </a:pPr>
            <a:r>
              <a:rPr kumimoji="0" lang="el-GR" sz="2600" b="0" i="0" u="none" strike="noStrike" kern="1200" cap="none" spc="0" normalizeH="0" baseline="0" noProof="0" dirty="0">
                <a:ln>
                  <a:noFill/>
                </a:ln>
                <a:solidFill>
                  <a:schemeClr val="tx1"/>
                </a:solidFill>
                <a:effectLst/>
                <a:uLnTx/>
                <a:uFillTx/>
                <a:latin typeface="+mn-lt"/>
                <a:ea typeface="+mn-ea"/>
                <a:cs typeface="+mn-cs"/>
              </a:rPr>
              <a:t>Επιτυγχάνεται</a:t>
            </a:r>
            <a:r>
              <a:rPr kumimoji="0" lang="el-GR" sz="2600" b="0" i="0" u="none" strike="noStrike" kern="1200" cap="none" spc="0" normalizeH="0" noProof="0" dirty="0">
                <a:ln>
                  <a:noFill/>
                </a:ln>
                <a:solidFill>
                  <a:schemeClr val="tx1"/>
                </a:solidFill>
                <a:effectLst/>
                <a:uLnTx/>
                <a:uFillTx/>
                <a:latin typeface="+mn-lt"/>
                <a:ea typeface="+mn-ea"/>
                <a:cs typeface="+mn-cs"/>
              </a:rPr>
              <a:t> συνεργασία εκπαιδευτικής δομής – επιχείρησης</a:t>
            </a: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Char char=""/>
              <a:tabLst/>
              <a:defRPr/>
            </a:pPr>
            <a:r>
              <a:rPr lang="el-GR" sz="2600" baseline="0" dirty="0"/>
              <a:t>Αποτελεί δικλείδα για την ορθή εφαρμογή της διαδικασίας </a:t>
            </a:r>
            <a:endParaRPr kumimoji="0" lang="el-GR" sz="26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None/>
              <a:tabLst/>
              <a:defRPr/>
            </a:pPr>
            <a:endParaRPr kumimoji="0" lang="el-GR"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2 - Θέση περιεχομένου"/>
          <p:cNvSpPr txBox="1">
            <a:spLocks/>
          </p:cNvSpPr>
          <p:nvPr/>
        </p:nvSpPr>
        <p:spPr>
          <a:xfrm>
            <a:off x="500034" y="4500570"/>
            <a:ext cx="7572428" cy="1285884"/>
          </a:xfrm>
          <a:prstGeom prst="rect">
            <a:avLst/>
          </a:prstGeom>
        </p:spPr>
        <p:txBody>
          <a:bodyPr vert="horz">
            <a:normAutofit fontScale="85000" lnSpcReduction="10000"/>
          </a:bodyPr>
          <a:lstStyle/>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kumimoji="0" lang="el-GR" sz="2600" b="1" i="0" u="none" strike="noStrike" kern="1200" cap="none" spc="0" normalizeH="0" baseline="0" noProof="0" dirty="0">
                <a:ln>
                  <a:noFill/>
                </a:ln>
                <a:solidFill>
                  <a:schemeClr val="tx1"/>
                </a:solidFill>
                <a:effectLst/>
                <a:uLnTx/>
                <a:uFillTx/>
                <a:latin typeface="+mn-lt"/>
                <a:ea typeface="+mn-ea"/>
                <a:cs typeface="+mn-cs"/>
              </a:rPr>
              <a:t>Προβλέπεται ημερήσια αποζημίωση και ασφάλιση </a:t>
            </a:r>
            <a:r>
              <a:rPr kumimoji="0" lang="el-GR" sz="2600" b="1" i="0" u="none" strike="noStrike" kern="1200" cap="none" spc="0" normalizeH="0" noProof="0" dirty="0">
                <a:ln>
                  <a:noFill/>
                </a:ln>
                <a:solidFill>
                  <a:schemeClr val="tx1"/>
                </a:solidFill>
                <a:effectLst/>
                <a:uLnTx/>
                <a:uFillTx/>
                <a:latin typeface="+mn-lt"/>
                <a:ea typeface="+mn-ea"/>
                <a:cs typeface="+mn-cs"/>
              </a:rPr>
              <a:t> </a:t>
            </a:r>
            <a:endParaRPr kumimoji="0" lang="el-GR" sz="2600" b="1"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Char char=""/>
              <a:tabLst/>
              <a:defRPr/>
            </a:pPr>
            <a:r>
              <a:rPr lang="el-GR" sz="2600" dirty="0"/>
              <a:t>Μαθητευόμενοι: Εμπέδωση εργασιακών δικαιωμάτων</a:t>
            </a:r>
            <a:endParaRPr kumimoji="0" lang="el-GR" sz="26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Char char=""/>
              <a:tabLst/>
              <a:defRPr/>
            </a:pPr>
            <a:r>
              <a:rPr kumimoji="0" lang="el-GR" sz="2600" b="0" i="0" u="none" strike="noStrike" kern="1200" cap="none" spc="0" normalizeH="0" baseline="0" noProof="0" dirty="0">
                <a:ln>
                  <a:noFill/>
                </a:ln>
                <a:solidFill>
                  <a:schemeClr val="tx1"/>
                </a:solidFill>
                <a:effectLst/>
                <a:uLnTx/>
                <a:uFillTx/>
                <a:latin typeface="+mn-lt"/>
                <a:ea typeface="+mn-ea"/>
                <a:cs typeface="+mn-cs"/>
              </a:rPr>
              <a:t>Επιχειρήσεις:</a:t>
            </a:r>
            <a:r>
              <a:rPr kumimoji="0" lang="el-GR" sz="2600" b="0" i="0" u="none" strike="noStrike" kern="1200" cap="none" spc="0" normalizeH="0" noProof="0" dirty="0">
                <a:ln>
                  <a:noFill/>
                </a:ln>
                <a:solidFill>
                  <a:schemeClr val="tx1"/>
                </a:solidFill>
                <a:effectLst/>
                <a:uLnTx/>
                <a:uFillTx/>
                <a:latin typeface="+mn-lt"/>
                <a:ea typeface="+mn-ea"/>
                <a:cs typeface="+mn-cs"/>
              </a:rPr>
              <a:t> Αφομοίωση κουλτούρας επένδυσης </a:t>
            </a:r>
            <a:endParaRPr kumimoji="0" lang="el-GR" sz="26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Char char=""/>
              <a:tabLst/>
              <a:defRPr/>
            </a:pPr>
            <a:endParaRPr kumimoji="0" lang="el-GR" sz="26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None/>
              <a:tabLst/>
              <a:defRPr/>
            </a:pPr>
            <a:endParaRPr kumimoji="0" lang="el-GR"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57224" y="142852"/>
            <a:ext cx="7772400" cy="868346"/>
          </a:xfrm>
        </p:spPr>
        <p:txBody>
          <a:bodyPr/>
          <a:lstStyle/>
          <a:p>
            <a:pPr algn="ctr"/>
            <a:r>
              <a:rPr lang="el-GR" b="1" dirty="0"/>
              <a:t>Υλοποίηση της μαθητείας</a:t>
            </a:r>
          </a:p>
        </p:txBody>
      </p:sp>
      <p:sp>
        <p:nvSpPr>
          <p:cNvPr id="3" name="2 - Θέση περιεχομένου"/>
          <p:cNvSpPr>
            <a:spLocks noGrp="1"/>
          </p:cNvSpPr>
          <p:nvPr>
            <p:ph sz="quarter" idx="1"/>
          </p:nvPr>
        </p:nvSpPr>
        <p:spPr>
          <a:xfrm>
            <a:off x="500034" y="928670"/>
            <a:ext cx="8358246" cy="3643338"/>
          </a:xfrm>
        </p:spPr>
        <p:txBody>
          <a:bodyPr>
            <a:normAutofit fontScale="85000" lnSpcReduction="20000"/>
          </a:bodyPr>
          <a:lstStyle/>
          <a:p>
            <a:pPr>
              <a:buNone/>
            </a:pPr>
            <a:r>
              <a:rPr lang="el-GR" b="1" dirty="0"/>
              <a:t>Μαθητευόμενοι</a:t>
            </a:r>
          </a:p>
          <a:p>
            <a:r>
              <a:rPr lang="el-GR" dirty="0"/>
              <a:t>Απασχόληση στην επιχείρηση 28ώρες/εβδ. </a:t>
            </a:r>
            <a:r>
              <a:rPr lang="en-US" dirty="0"/>
              <a:t>(</a:t>
            </a:r>
            <a:r>
              <a:rPr lang="el-GR" dirty="0"/>
              <a:t>4 ημέρες /εβδ. </a:t>
            </a:r>
            <a:r>
              <a:rPr lang="en-US" dirty="0"/>
              <a:t>)</a:t>
            </a:r>
            <a:r>
              <a:rPr lang="el-GR" dirty="0"/>
              <a:t> </a:t>
            </a:r>
          </a:p>
          <a:p>
            <a:r>
              <a:rPr lang="el-GR" dirty="0"/>
              <a:t>1 ημέρα/</a:t>
            </a:r>
            <a:r>
              <a:rPr lang="el-GR" dirty="0" err="1"/>
              <a:t>εβδ</a:t>
            </a:r>
            <a:r>
              <a:rPr lang="el-GR" dirty="0"/>
              <a:t>. στο σχολειό  (7 διδακτικές ώρες)</a:t>
            </a:r>
          </a:p>
          <a:p>
            <a:r>
              <a:rPr lang="el-GR" dirty="0"/>
              <a:t>Αμοιβή με ημερομίσθιο = 17,12€ (75% επί του κατώτατου ημερομίσθιου ανειδίκευτου εργάτη 22,83€ )</a:t>
            </a:r>
          </a:p>
          <a:p>
            <a:r>
              <a:rPr lang="el-GR" dirty="0"/>
              <a:t>Ποσό επιδότησης στα 11,00€ - απευθείας καταβολή </a:t>
            </a:r>
          </a:p>
          <a:p>
            <a:r>
              <a:rPr lang="el-GR" dirty="0"/>
              <a:t>Επιβάρυνση εργοδότη περίπου στα 9,50€</a:t>
            </a:r>
          </a:p>
          <a:p>
            <a:r>
              <a:rPr lang="el-GR" dirty="0"/>
              <a:t>Πιστοποίηση των αποφοίτων από τον ΕΟΠΠΕΠ  </a:t>
            </a:r>
          </a:p>
          <a:p>
            <a:endParaRPr lang="el-GR" dirty="0"/>
          </a:p>
          <a:p>
            <a:endParaRPr lang="el-GR" dirty="0"/>
          </a:p>
          <a:p>
            <a:endParaRPr lang="el-GR" dirty="0"/>
          </a:p>
          <a:p>
            <a:pPr>
              <a:buNone/>
            </a:pPr>
            <a:endParaRPr lang="el-GR" dirty="0"/>
          </a:p>
        </p:txBody>
      </p:sp>
      <p:sp>
        <p:nvSpPr>
          <p:cNvPr id="4" name="2 - Θέση περιεχομένου"/>
          <p:cNvSpPr txBox="1">
            <a:spLocks/>
          </p:cNvSpPr>
          <p:nvPr/>
        </p:nvSpPr>
        <p:spPr>
          <a:xfrm>
            <a:off x="500034" y="4857760"/>
            <a:ext cx="8215370" cy="1500198"/>
          </a:xfrm>
          <a:prstGeom prst="rect">
            <a:avLst/>
          </a:prstGeom>
        </p:spPr>
        <p:txBody>
          <a:bodyPr vert="horz">
            <a:normAutofit fontScale="92500" lnSpcReduction="10000"/>
          </a:bodyPr>
          <a:lstStyle/>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lang="el-GR" sz="2600" b="1" dirty="0"/>
              <a:t>ΥΠΑΙΘ και ΟΑΕΔ</a:t>
            </a:r>
            <a:endParaRPr kumimoji="0" lang="el-GR" sz="2600" b="1"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Char char=""/>
              <a:tabLst/>
              <a:defRPr/>
            </a:pPr>
            <a:r>
              <a:rPr lang="el-GR" sz="2600" dirty="0"/>
              <a:t>Παρακολούθηση της υλοποίησης του </a:t>
            </a:r>
            <a:r>
              <a:rPr lang="el-GR" sz="2600" b="1" i="1" dirty="0"/>
              <a:t>«Προγράμματος </a:t>
            </a:r>
            <a:r>
              <a:rPr lang="el-GR" sz="2600" b="1" i="1" dirty="0" err="1"/>
              <a:t>Εκπ</a:t>
            </a:r>
            <a:r>
              <a:rPr lang="el-GR" sz="2600" b="1" i="1" dirty="0"/>
              <a:t>/σης στο χώρο εργασίας  - Μαθητεία σε εργασιακό χώρο» </a:t>
            </a:r>
            <a:endParaRPr kumimoji="0" lang="el-GR" sz="2600" b="1"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None/>
              <a:tabLst/>
              <a:defRPr/>
            </a:pPr>
            <a:endParaRPr kumimoji="0" lang="el-GR"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Τίτλος"/>
          <p:cNvSpPr>
            <a:spLocks noGrp="1"/>
          </p:cNvSpPr>
          <p:nvPr>
            <p:ph type="title"/>
          </p:nvPr>
        </p:nvSpPr>
        <p:spPr/>
        <p:txBody>
          <a:bodyPr/>
          <a:lstStyle/>
          <a:p>
            <a:r>
              <a:rPr lang="el-GR" dirty="0"/>
              <a:t>Τα Δημόσια Ι.Ε.Κ.</a:t>
            </a:r>
          </a:p>
        </p:txBody>
      </p:sp>
      <p:sp>
        <p:nvSpPr>
          <p:cNvPr id="3" name="2 - Θέση ημερομηνίας"/>
          <p:cNvSpPr>
            <a:spLocks noGrp="1"/>
          </p:cNvSpPr>
          <p:nvPr>
            <p:ph type="dt" sz="half" idx="10"/>
          </p:nvPr>
        </p:nvSpPr>
        <p:spPr/>
        <p:txBody>
          <a:bodyPr/>
          <a:lstStyle/>
          <a:p>
            <a:pPr>
              <a:defRPr/>
            </a:pPr>
            <a:fld id="{3195238E-0B80-4CA2-BC39-D83A228AD632}" type="datetime1">
              <a:rPr lang="en-US" smtClean="0"/>
              <a:pPr>
                <a:defRPr/>
              </a:pPr>
              <a:t>10/5/2023</a:t>
            </a:fld>
            <a:endParaRPr lang="en-US"/>
          </a:p>
        </p:txBody>
      </p:sp>
      <p:pic>
        <p:nvPicPr>
          <p:cNvPr id="5" name="4 - Θέση περιεχομένου" descr="map of greece.JPG"/>
          <p:cNvPicPr>
            <a:picLocks noGrp="1" noChangeAspect="1"/>
          </p:cNvPicPr>
          <p:nvPr>
            <p:ph sz="quarter" idx="1"/>
          </p:nvPr>
        </p:nvPicPr>
        <p:blipFill>
          <a:blip r:embed="rId3" cstate="print"/>
          <a:stretch>
            <a:fillRect/>
          </a:stretch>
        </p:blipFill>
        <p:spPr>
          <a:xfrm>
            <a:off x="582612" y="1706562"/>
            <a:ext cx="3790950" cy="3962400"/>
          </a:xfrm>
        </p:spPr>
      </p:pic>
      <p:sp>
        <p:nvSpPr>
          <p:cNvPr id="7" name="6 - Θέση περιεχομένου"/>
          <p:cNvSpPr>
            <a:spLocks noGrp="1"/>
          </p:cNvSpPr>
          <p:nvPr>
            <p:ph sz="quarter" idx="2"/>
          </p:nvPr>
        </p:nvSpPr>
        <p:spPr>
          <a:xfrm>
            <a:off x="4632198" y="1052736"/>
            <a:ext cx="4041648" cy="5805264"/>
          </a:xfrm>
        </p:spPr>
        <p:txBody>
          <a:bodyPr>
            <a:normAutofit fontScale="25000" lnSpcReduction="20000"/>
          </a:bodyPr>
          <a:lstStyle/>
          <a:p>
            <a:endParaRPr lang="el-GR" dirty="0"/>
          </a:p>
          <a:p>
            <a:r>
              <a:rPr lang="el-GR" sz="9800" b="1" dirty="0">
                <a:hlinkClick r:id="rId4"/>
              </a:rPr>
              <a:t>ΔΙΕΚ ΑΤΤΙΚΗΣ (22)</a:t>
            </a:r>
          </a:p>
          <a:p>
            <a:endParaRPr lang="el-GR" b="1" dirty="0">
              <a:hlinkClick r:id="rId4"/>
            </a:endParaRPr>
          </a:p>
          <a:p>
            <a:r>
              <a:rPr lang="el-GR" sz="4400" b="1" dirty="0">
                <a:hlinkClick r:id="rId4"/>
              </a:rPr>
              <a:t>Δ.Ι.Ε.Κ. Αγίου Δημητρίου</a:t>
            </a:r>
            <a:endParaRPr lang="el-GR" sz="4400" dirty="0"/>
          </a:p>
          <a:p>
            <a:r>
              <a:rPr lang="el-GR" sz="4400" b="1" dirty="0">
                <a:hlinkClick r:id="rId4"/>
              </a:rPr>
              <a:t>Δ.Ι.Ε.Κ. Αγίου Στεφάνου</a:t>
            </a:r>
            <a:endParaRPr lang="el-GR" sz="4400" dirty="0"/>
          </a:p>
          <a:p>
            <a:r>
              <a:rPr lang="el-GR" sz="4400" b="1" dirty="0">
                <a:hlinkClick r:id="rId4"/>
              </a:rPr>
              <a:t>Δ.Ι.Ε.Κ. Αγίων Αναργύρων</a:t>
            </a:r>
            <a:endParaRPr lang="el-GR" sz="4400" dirty="0"/>
          </a:p>
          <a:p>
            <a:r>
              <a:rPr lang="el-GR" sz="4400" b="1" dirty="0">
                <a:solidFill>
                  <a:srgbClr val="FF0000"/>
                </a:solidFill>
                <a:hlinkClick r:id="rId4"/>
              </a:rPr>
              <a:t>Δ.Ι.Ε.Κ. Αιγάλεω</a:t>
            </a:r>
            <a:endParaRPr lang="el-GR" sz="4400" dirty="0">
              <a:solidFill>
                <a:srgbClr val="FF0000"/>
              </a:solidFill>
            </a:endParaRPr>
          </a:p>
          <a:p>
            <a:r>
              <a:rPr lang="el-GR" sz="4400" b="1" dirty="0">
                <a:hlinkClick r:id="rId4"/>
              </a:rPr>
              <a:t>Δ.Ι.Ε.Κ. Αίγινας</a:t>
            </a:r>
            <a:endParaRPr lang="el-GR" sz="4400" dirty="0"/>
          </a:p>
          <a:p>
            <a:r>
              <a:rPr lang="el-GR" sz="4400" b="1" dirty="0">
                <a:hlinkClick r:id="rId4"/>
              </a:rPr>
              <a:t>Δ.Ι.Ε.Κ. Αμαρουσίου</a:t>
            </a:r>
            <a:endParaRPr lang="el-GR" sz="4400" dirty="0"/>
          </a:p>
          <a:p>
            <a:r>
              <a:rPr lang="el-GR" sz="4400" b="1" dirty="0">
                <a:hlinkClick r:id="rId4"/>
              </a:rPr>
              <a:t>Δ.Ι.Ε.Κ. Αχαρνών</a:t>
            </a:r>
            <a:endParaRPr lang="el-GR" sz="4400" dirty="0"/>
          </a:p>
          <a:p>
            <a:r>
              <a:rPr lang="el-GR" sz="4400" b="1" dirty="0">
                <a:hlinkClick r:id="rId4"/>
              </a:rPr>
              <a:t>Δ.Ι.Ε.Κ. Γαλατσίου</a:t>
            </a:r>
            <a:endParaRPr lang="el-GR" sz="4400" dirty="0"/>
          </a:p>
          <a:p>
            <a:r>
              <a:rPr lang="el-GR" sz="4400" b="1" dirty="0">
                <a:hlinkClick r:id="rId4"/>
              </a:rPr>
              <a:t>Δ.Ι.Ε.Κ. Γλυφάδας</a:t>
            </a:r>
            <a:endParaRPr lang="el-GR" sz="4400" dirty="0"/>
          </a:p>
          <a:p>
            <a:r>
              <a:rPr lang="el-GR" sz="4400" b="1" dirty="0">
                <a:hlinkClick r:id="rId4"/>
              </a:rPr>
              <a:t>Δ.Ι.Ε.Κ. Ηλιούπολης</a:t>
            </a:r>
            <a:endParaRPr lang="el-GR" sz="4400" dirty="0"/>
          </a:p>
          <a:p>
            <a:r>
              <a:rPr lang="el-GR" sz="4400" b="1" dirty="0">
                <a:hlinkClick r:id="rId4"/>
              </a:rPr>
              <a:t>Δ.Ι.Ε.Κ. Κερατσινίου</a:t>
            </a:r>
            <a:endParaRPr lang="el-GR" sz="4400" dirty="0"/>
          </a:p>
          <a:p>
            <a:r>
              <a:rPr lang="el-GR" sz="4400" b="1" dirty="0">
                <a:hlinkClick r:id="rId4"/>
              </a:rPr>
              <a:t>Δ.Ι.Ε.Κ. Κηφισιάς</a:t>
            </a:r>
            <a:endParaRPr lang="el-GR" sz="4400" dirty="0"/>
          </a:p>
          <a:p>
            <a:r>
              <a:rPr lang="el-GR" sz="4400" b="1" dirty="0">
                <a:hlinkClick r:id="rId4"/>
              </a:rPr>
              <a:t>Δ.Ι.Ε.Κ. Κορυδαλλού</a:t>
            </a:r>
            <a:endParaRPr lang="el-GR" sz="4400" dirty="0"/>
          </a:p>
          <a:p>
            <a:r>
              <a:rPr lang="el-GR" sz="4400" b="1" dirty="0">
                <a:hlinkClick r:id="rId4"/>
              </a:rPr>
              <a:t>Δ.Ι.Ε.Κ. Μαρκόπουλου</a:t>
            </a:r>
            <a:endParaRPr lang="el-GR" sz="4400" dirty="0"/>
          </a:p>
          <a:p>
            <a:r>
              <a:rPr lang="el-GR" sz="4400" b="1" dirty="0">
                <a:hlinkClick r:id="rId4"/>
              </a:rPr>
              <a:t>Δ.Ι.Ε.Κ. Μεγάρων</a:t>
            </a:r>
            <a:endParaRPr lang="el-GR" sz="4400" dirty="0"/>
          </a:p>
          <a:p>
            <a:r>
              <a:rPr lang="el-GR" sz="4400" b="1" dirty="0">
                <a:hlinkClick r:id="rId4"/>
              </a:rPr>
              <a:t>Δ.Ι.Ε.Κ. Μεταμόρφωσης</a:t>
            </a:r>
            <a:endParaRPr lang="el-GR" sz="4400" dirty="0"/>
          </a:p>
          <a:p>
            <a:r>
              <a:rPr lang="el-GR" sz="4400" b="1" dirty="0">
                <a:hlinkClick r:id="rId4"/>
              </a:rPr>
              <a:t>Δ.Ι.Ε.Κ. Νέας Ιωνίας</a:t>
            </a:r>
            <a:endParaRPr lang="el-GR" sz="4400" dirty="0"/>
          </a:p>
          <a:p>
            <a:r>
              <a:rPr lang="el-GR" sz="4400" b="1" dirty="0">
                <a:hlinkClick r:id="rId4"/>
              </a:rPr>
              <a:t>Δ.Ι.Ε.Κ. Νέας Σμύρνης</a:t>
            </a:r>
            <a:endParaRPr lang="el-GR" sz="4400" dirty="0"/>
          </a:p>
          <a:p>
            <a:r>
              <a:rPr lang="el-GR" sz="4400" b="1" dirty="0">
                <a:hlinkClick r:id="rId4"/>
              </a:rPr>
              <a:t>Δ.Ι.Ε.Κ. Νίκαιας</a:t>
            </a:r>
            <a:endParaRPr lang="el-GR" sz="4400" dirty="0"/>
          </a:p>
          <a:p>
            <a:r>
              <a:rPr lang="el-GR" sz="4400" b="1" dirty="0">
                <a:hlinkClick r:id="rId4"/>
              </a:rPr>
              <a:t>Δ.Ι.Ε.Κ. Πειραιά</a:t>
            </a:r>
            <a:endParaRPr lang="el-GR" sz="4400" dirty="0"/>
          </a:p>
          <a:p>
            <a:r>
              <a:rPr lang="el-GR" sz="4400" b="1" dirty="0">
                <a:hlinkClick r:id="rId4"/>
              </a:rPr>
              <a:t>Δ.Ι.Ε.Κ. Περιστερίου</a:t>
            </a:r>
            <a:endParaRPr lang="el-GR" sz="4400" dirty="0"/>
          </a:p>
          <a:p>
            <a:r>
              <a:rPr lang="el-GR" sz="4400" b="1" dirty="0">
                <a:hlinkClick r:id="rId4"/>
              </a:rPr>
              <a:t>Δ.Ι.Ε.Κ. Χαϊδαρίου</a:t>
            </a:r>
            <a:endParaRPr lang="el-GR" sz="4400" dirty="0"/>
          </a:p>
          <a:p>
            <a:endParaRPr lang="el-G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57224" y="142852"/>
            <a:ext cx="7772400" cy="868346"/>
          </a:xfrm>
        </p:spPr>
        <p:txBody>
          <a:bodyPr>
            <a:normAutofit fontScale="90000"/>
          </a:bodyPr>
          <a:lstStyle/>
          <a:p>
            <a:pPr algn="ctr"/>
            <a:r>
              <a:rPr lang="el-GR" b="1" dirty="0"/>
              <a:t>Υλοποίηση της μαθητείας (1)</a:t>
            </a:r>
          </a:p>
        </p:txBody>
      </p:sp>
      <p:sp>
        <p:nvSpPr>
          <p:cNvPr id="3" name="2 - Θέση περιεχομένου"/>
          <p:cNvSpPr>
            <a:spLocks noGrp="1"/>
          </p:cNvSpPr>
          <p:nvPr>
            <p:ph sz="quarter" idx="1"/>
          </p:nvPr>
        </p:nvSpPr>
        <p:spPr>
          <a:xfrm>
            <a:off x="500034" y="2643182"/>
            <a:ext cx="8358246" cy="3643338"/>
          </a:xfrm>
        </p:spPr>
        <p:txBody>
          <a:bodyPr>
            <a:normAutofit fontScale="77500" lnSpcReduction="20000"/>
          </a:bodyPr>
          <a:lstStyle/>
          <a:p>
            <a:pPr>
              <a:buNone/>
            </a:pPr>
            <a:r>
              <a:rPr lang="el-GR" b="1" dirty="0"/>
              <a:t>Η Επιχείρηση:</a:t>
            </a:r>
          </a:p>
          <a:p>
            <a:r>
              <a:rPr lang="el-GR" dirty="0"/>
              <a:t>Εφαρμόζει το Εθνικό Πλαίσιο Ποιότητας της Μαθητείας </a:t>
            </a:r>
          </a:p>
          <a:p>
            <a:r>
              <a:rPr lang="el-GR" dirty="0"/>
              <a:t>Διαθέτει κατάλληλες</a:t>
            </a:r>
            <a:r>
              <a:rPr lang="en-US" dirty="0"/>
              <a:t> </a:t>
            </a:r>
            <a:r>
              <a:rPr lang="el-GR" dirty="0"/>
              <a:t>εγκαταστάσεις  </a:t>
            </a:r>
          </a:p>
          <a:p>
            <a:r>
              <a:rPr lang="el-GR" dirty="0"/>
              <a:t>Μεριμνά για την τήρηση των όρων υγιεινής και ασφάλειας</a:t>
            </a:r>
          </a:p>
          <a:p>
            <a:r>
              <a:rPr lang="el-GR" dirty="0"/>
              <a:t>Ορίζει έμπειρο στέλεχος ως «εκπαιδευτή στην επιχείρηση»   </a:t>
            </a:r>
          </a:p>
          <a:p>
            <a:r>
              <a:rPr lang="el-GR" dirty="0"/>
              <a:t>Παρακολούθηση της </a:t>
            </a:r>
            <a:r>
              <a:rPr lang="el-GR" dirty="0" err="1"/>
              <a:t>ενδοεπιχειρησιακής</a:t>
            </a:r>
            <a:r>
              <a:rPr lang="el-GR" dirty="0"/>
              <a:t> εκπαίδευσης</a:t>
            </a:r>
          </a:p>
          <a:p>
            <a:r>
              <a:rPr lang="el-GR" dirty="0"/>
              <a:t>Συνεργάζεται με τη σχ. Μονάδα για την υλοποίηση του Προγράμματος  Εκπαίδευσης  </a:t>
            </a:r>
          </a:p>
          <a:p>
            <a:endParaRPr lang="el-GR" dirty="0"/>
          </a:p>
          <a:p>
            <a:endParaRPr lang="el-GR" dirty="0"/>
          </a:p>
          <a:p>
            <a:endParaRPr lang="el-GR" dirty="0"/>
          </a:p>
          <a:p>
            <a:pPr>
              <a:buNone/>
            </a:pPr>
            <a:endParaRPr lang="el-GR" dirty="0"/>
          </a:p>
        </p:txBody>
      </p:sp>
      <p:sp>
        <p:nvSpPr>
          <p:cNvPr id="4" name="2 - Θέση περιεχομένου"/>
          <p:cNvSpPr txBox="1">
            <a:spLocks/>
          </p:cNvSpPr>
          <p:nvPr/>
        </p:nvSpPr>
        <p:spPr>
          <a:xfrm>
            <a:off x="214282" y="1000108"/>
            <a:ext cx="8215370" cy="1500198"/>
          </a:xfrm>
          <a:prstGeom prst="rect">
            <a:avLst/>
          </a:prstGeom>
        </p:spPr>
        <p:txBody>
          <a:bodyPr vert="horz">
            <a:normAutofit fontScale="92500" lnSpcReduction="10000"/>
          </a:bodyPr>
          <a:lstStyle/>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lang="el-GR" sz="2600" b="1" dirty="0"/>
              <a:t>ΣΥΜΒΑΣΗ  ΜΑΘΗΤΕΙΑΣ</a:t>
            </a:r>
            <a:endParaRPr kumimoji="0" lang="el-GR" sz="2600" b="1"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Char char=""/>
              <a:tabLst/>
              <a:defRPr/>
            </a:pPr>
            <a:r>
              <a:rPr kumimoji="0" lang="el-GR" sz="2600" u="none" strike="noStrike" kern="1200" cap="none" spc="0" normalizeH="0" baseline="0" noProof="0" dirty="0">
                <a:ln>
                  <a:noFill/>
                </a:ln>
                <a:solidFill>
                  <a:schemeClr val="tx1"/>
                </a:solidFill>
                <a:effectLst/>
                <a:uLnTx/>
                <a:uFillTx/>
                <a:latin typeface="+mn-lt"/>
                <a:ea typeface="+mn-ea"/>
                <a:cs typeface="+mn-cs"/>
              </a:rPr>
              <a:t>Καθορίζει τους όρους υλοποίησης του «Προγράμματος</a:t>
            </a:r>
            <a:r>
              <a:rPr kumimoji="0" lang="el-GR" sz="2600" u="none" strike="noStrike" kern="1200" cap="none" spc="0" normalizeH="0" noProof="0" dirty="0">
                <a:ln>
                  <a:noFill/>
                </a:ln>
                <a:solidFill>
                  <a:schemeClr val="tx1"/>
                </a:solidFill>
                <a:effectLst/>
                <a:uLnTx/>
                <a:uFillTx/>
                <a:latin typeface="+mn-lt"/>
                <a:ea typeface="+mn-ea"/>
                <a:cs typeface="+mn-cs"/>
              </a:rPr>
              <a:t> Εκπαίδευσης στο χώρο εργασίας – Μαθητεία σε εργασιακό χώρο»</a:t>
            </a:r>
            <a:r>
              <a:rPr kumimoji="0" lang="el-GR" sz="2600" u="none" strike="noStrike" kern="1200" cap="none" spc="0" normalizeH="0" baseline="0" noProof="0" dirty="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None/>
              <a:tabLst/>
              <a:defRPr/>
            </a:pPr>
            <a:endParaRPr kumimoji="0" lang="el-GR"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57224" y="142852"/>
            <a:ext cx="7772400" cy="785818"/>
          </a:xfrm>
        </p:spPr>
        <p:txBody>
          <a:bodyPr>
            <a:normAutofit fontScale="90000"/>
          </a:bodyPr>
          <a:lstStyle/>
          <a:p>
            <a:pPr algn="ctr"/>
            <a:r>
              <a:rPr lang="el-GR" b="1" dirty="0"/>
              <a:t>Υλοποίηση της μαθητείας (2)</a:t>
            </a:r>
          </a:p>
        </p:txBody>
      </p:sp>
      <p:sp>
        <p:nvSpPr>
          <p:cNvPr id="3" name="2 - Θέση περιεχομένου"/>
          <p:cNvSpPr>
            <a:spLocks noGrp="1"/>
          </p:cNvSpPr>
          <p:nvPr>
            <p:ph sz="quarter" idx="1"/>
          </p:nvPr>
        </p:nvSpPr>
        <p:spPr>
          <a:xfrm>
            <a:off x="428596" y="1000108"/>
            <a:ext cx="8358246" cy="5357850"/>
          </a:xfrm>
        </p:spPr>
        <p:txBody>
          <a:bodyPr>
            <a:normAutofit fontScale="92500" lnSpcReduction="20000"/>
          </a:bodyPr>
          <a:lstStyle/>
          <a:p>
            <a:pPr>
              <a:buNone/>
            </a:pPr>
            <a:r>
              <a:rPr lang="el-GR" b="1" dirty="0"/>
              <a:t>Ο  Μαθητευόμενος:</a:t>
            </a:r>
          </a:p>
          <a:p>
            <a:pPr algn="just"/>
            <a:r>
              <a:rPr lang="el-GR" dirty="0"/>
              <a:t>Παρακολουθεί την «Ενισχυτική Εργαστηριακή Εκπαίδευση της Μαθητείας» στη σχ. μονάδα   </a:t>
            </a:r>
          </a:p>
          <a:p>
            <a:pPr algn="just"/>
            <a:r>
              <a:rPr lang="el-GR" dirty="0"/>
              <a:t>Εκτελεί κάθε εργασία που του αναθέτει ο υπεύθυνος καθηγητής και ο υπεύθυνος εκπαιδευτής    </a:t>
            </a:r>
          </a:p>
          <a:p>
            <a:pPr algn="just"/>
            <a:r>
              <a:rPr lang="el-GR" dirty="0"/>
              <a:t>Τηρεί το ωράριο και τα όρια απουσιών, σέβεται κινητή και ακίνητη περιουσία της επιχείρησης, συνεργάζεται αρμονικά με στελέχη και πελάτες.</a:t>
            </a:r>
          </a:p>
          <a:p>
            <a:pPr algn="just"/>
            <a:r>
              <a:rPr lang="el-GR" dirty="0"/>
              <a:t>Συνυπογράφει τη Σύμβαση Μαθητείας με την επιχείρηση   </a:t>
            </a:r>
          </a:p>
          <a:p>
            <a:pPr algn="just"/>
            <a:r>
              <a:rPr lang="el-GR" dirty="0"/>
              <a:t>Εκπαιδεύεται σύμφωνα με το πρόγραμμα σπουδών που οδηγεί σε συγκεκριμένα μαθησιακά  αποτελέσματα. </a:t>
            </a:r>
          </a:p>
          <a:p>
            <a:pPr algn="just"/>
            <a:endParaRPr lang="el-GR" dirty="0"/>
          </a:p>
          <a:p>
            <a:endParaRPr lang="el-GR" dirty="0"/>
          </a:p>
          <a:p>
            <a:endParaRPr lang="el-GR" dirty="0"/>
          </a:p>
          <a:p>
            <a:endParaRPr lang="el-GR" dirty="0"/>
          </a:p>
          <a:p>
            <a:pPr>
              <a:buNone/>
            </a:pPr>
            <a:endParaRPr lang="el-G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Grp="1" noChangeArrowheads="1"/>
          </p:cNvSpPr>
          <p:nvPr>
            <p:ph type="title"/>
          </p:nvPr>
        </p:nvSpPr>
        <p:spPr>
          <a:xfrm>
            <a:off x="1476375" y="0"/>
            <a:ext cx="7497763" cy="1143000"/>
          </a:xfrm>
        </p:spPr>
        <p:txBody>
          <a:bodyPr>
            <a:normAutofit fontScale="90000"/>
          </a:bodyPr>
          <a:lstStyle/>
          <a:p>
            <a:pPr algn="ctr" eaLnBrk="1" hangingPunct="1">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br>
              <a:rPr lang="el-GR" sz="3600" b="1" dirty="0">
                <a:solidFill>
                  <a:srgbClr val="572314"/>
                </a:solidFill>
              </a:rPr>
            </a:br>
            <a:r>
              <a:rPr lang="el-GR" sz="3600" b="1" dirty="0">
                <a:solidFill>
                  <a:srgbClr val="572314"/>
                </a:solidFill>
              </a:rPr>
              <a:t>Πρακτική άσκηση ή Μαθητεία (1)</a:t>
            </a:r>
            <a:br>
              <a:rPr lang="el-GR" sz="4300" b="1" dirty="0">
                <a:solidFill>
                  <a:srgbClr val="572314"/>
                </a:solidFill>
              </a:rPr>
            </a:br>
            <a:endParaRPr lang="el-GR" sz="4300" b="1" dirty="0">
              <a:solidFill>
                <a:srgbClr val="572314"/>
              </a:solidFill>
            </a:endParaRPr>
          </a:p>
        </p:txBody>
      </p:sp>
      <p:sp>
        <p:nvSpPr>
          <p:cNvPr id="20482" name="Text Box 2"/>
          <p:cNvSpPr txBox="1">
            <a:spLocks noChangeArrowheads="1"/>
          </p:cNvSpPr>
          <p:nvPr/>
        </p:nvSpPr>
        <p:spPr bwMode="auto">
          <a:xfrm>
            <a:off x="714348" y="1214422"/>
            <a:ext cx="7497762" cy="4800600"/>
          </a:xfrm>
          <a:prstGeom prst="rect">
            <a:avLst/>
          </a:prstGeom>
          <a:noFill/>
          <a:ln w="9525" cap="flat">
            <a:noFill/>
            <a:round/>
            <a:headEnd/>
            <a:tailEnd/>
          </a:ln>
          <a:effectLst/>
        </p:spPr>
        <p:txBody>
          <a:bodyPr lIns="90000" tIns="45000" rIns="90000" bIns="45000"/>
          <a:lstStyle/>
          <a:p>
            <a:pPr marL="596900" indent="-512763" algn="just" hangingPunct="1">
              <a:lnSpc>
                <a:spcPct val="100000"/>
              </a:lnSpc>
              <a:spcBef>
                <a:spcPts val="600"/>
              </a:spcBef>
              <a:buFont typeface="Arial" pitchFamily="34" charset="0"/>
              <a:buChar char="•"/>
              <a:tabLst>
                <a:tab pos="5969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pPr>
            <a:r>
              <a:rPr lang="el-GR" sz="2800" dirty="0">
                <a:solidFill>
                  <a:srgbClr val="000000"/>
                </a:solidFill>
                <a:latin typeface="Calibri" pitchFamily="32" charset="0"/>
              </a:rPr>
              <a:t>Η Πρακτική Άσκηση ή Μαθητεία, είναι συνολικής διάρκειας 960 ωρών. </a:t>
            </a:r>
          </a:p>
          <a:p>
            <a:pPr marL="596900" indent="-512763" algn="just" hangingPunct="1">
              <a:lnSpc>
                <a:spcPct val="100000"/>
              </a:lnSpc>
              <a:spcBef>
                <a:spcPts val="600"/>
              </a:spcBef>
              <a:tabLst>
                <a:tab pos="5969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pPr>
            <a:endParaRPr lang="el-GR" sz="2800" dirty="0">
              <a:solidFill>
                <a:srgbClr val="000000"/>
              </a:solidFill>
              <a:latin typeface="Calibri" pitchFamily="32" charset="0"/>
            </a:endParaRPr>
          </a:p>
          <a:p>
            <a:pPr marL="596900" indent="-512763" algn="just" hangingPunct="1">
              <a:lnSpc>
                <a:spcPct val="100000"/>
              </a:lnSpc>
              <a:spcBef>
                <a:spcPts val="600"/>
              </a:spcBef>
              <a:buFont typeface="Arial" pitchFamily="34" charset="0"/>
              <a:buChar char="•"/>
              <a:tabLst>
                <a:tab pos="5969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pPr>
            <a:r>
              <a:rPr lang="el-GR" sz="2800" dirty="0">
                <a:solidFill>
                  <a:srgbClr val="000000"/>
                </a:solidFill>
                <a:latin typeface="Calibri" pitchFamily="32" charset="0"/>
              </a:rPr>
              <a:t>Οι σπουδαστές των Ι.Ε.Κ. που έχουν συμπληρώσει </a:t>
            </a:r>
            <a:r>
              <a:rPr lang="el-GR" sz="2800" b="1" u="sng" dirty="0">
                <a:solidFill>
                  <a:srgbClr val="000000"/>
                </a:solidFill>
                <a:latin typeface="Calibri" pitchFamily="32" charset="0"/>
              </a:rPr>
              <a:t>τουλάχιστον 120 ημερομίσθια στην ειδικότητα που εγγράφονται, απαλλάσσονται, εφόσον το επιθυμούν</a:t>
            </a:r>
            <a:r>
              <a:rPr lang="el-GR" sz="2800" dirty="0">
                <a:solidFill>
                  <a:srgbClr val="000000"/>
                </a:solidFill>
                <a:latin typeface="Calibri" pitchFamily="32" charset="0"/>
              </a:rPr>
              <a:t>. </a:t>
            </a:r>
          </a:p>
          <a:p>
            <a:pPr algn="just" hangingPunct="1">
              <a:lnSpc>
                <a:spcPct val="100000"/>
              </a:lnSpc>
              <a:spcBef>
                <a:spcPts val="600"/>
              </a:spcBef>
              <a:tabLst>
                <a:tab pos="5969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pPr>
            <a:endParaRPr lang="el-GR" sz="3200" dirty="0">
              <a:solidFill>
                <a:srgbClr val="000000"/>
              </a:solidFill>
              <a:latin typeface="Calibri" pitchFamily="32"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1"/>
          <p:cNvSpPr>
            <a:spLocks noGrp="1" noChangeArrowheads="1"/>
          </p:cNvSpPr>
          <p:nvPr>
            <p:ph type="title"/>
          </p:nvPr>
        </p:nvSpPr>
        <p:spPr>
          <a:xfrm>
            <a:off x="1042988" y="115888"/>
            <a:ext cx="7404100" cy="1470025"/>
          </a:xfrm>
        </p:spPr>
        <p:txBody>
          <a:bodyPr>
            <a:normAutofit fontScale="90000"/>
          </a:bodyPr>
          <a:lstStyle/>
          <a:p>
            <a:pPr algn="ctr" eaLnBrk="1" hangingPunct="1">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pPr>
            <a:br>
              <a:rPr lang="el-GR" sz="3600" b="1" dirty="0">
                <a:solidFill>
                  <a:srgbClr val="572314"/>
                </a:solidFill>
              </a:rPr>
            </a:br>
            <a:r>
              <a:rPr lang="el-GR" sz="3600" b="1" dirty="0">
                <a:solidFill>
                  <a:srgbClr val="572314"/>
                </a:solidFill>
              </a:rPr>
              <a:t>Πρακτική άσκηση ή Μαθητεία (2)</a:t>
            </a:r>
            <a:br>
              <a:rPr lang="el-GR" sz="4300" b="1" dirty="0">
                <a:solidFill>
                  <a:srgbClr val="572314"/>
                </a:solidFill>
              </a:rPr>
            </a:br>
            <a:endParaRPr lang="el-GR" sz="4300" b="1" dirty="0">
              <a:solidFill>
                <a:srgbClr val="572314"/>
              </a:solidFill>
            </a:endParaRPr>
          </a:p>
        </p:txBody>
      </p:sp>
      <p:sp>
        <p:nvSpPr>
          <p:cNvPr id="4" name="3 - Θέση περιεχομένου"/>
          <p:cNvSpPr>
            <a:spLocks noGrp="1"/>
          </p:cNvSpPr>
          <p:nvPr>
            <p:ph idx="1"/>
          </p:nvPr>
        </p:nvSpPr>
        <p:spPr/>
        <p:txBody>
          <a:bodyPr>
            <a:normAutofit/>
          </a:bodyPr>
          <a:lstStyle/>
          <a:p>
            <a:pPr marL="596900" indent="-512763" algn="just">
              <a:tabLst>
                <a:tab pos="5969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pPr>
            <a:r>
              <a:rPr lang="el-GR" dirty="0">
                <a:latin typeface="Calibri" pitchFamily="32" charset="0"/>
              </a:rPr>
              <a:t>Καταρτιζόμενοι που έχουν ολοκληρώσει το τελευταίο εξάμηνο θεωρητικής και εργαστηριακής κατάρτισης και επιθυμούν να πραγματοποιήσουν πρακτική άσκηση σε περιοχή εκτός της έδρας του Ι.Ε.Κ., δύνανται να υποβάλλουν αίτηση μετεγγραφής στο πλησιέστερο Ι.Ε.Κ. της περιοχής που επιθυμούν να υλοποιήσουν την πρακτική τους, οποιαδήποτε χρονική περίοδο μέσα στο εκπαιδευτικό έτος.</a:t>
            </a:r>
          </a:p>
          <a:p>
            <a:pPr eaLnBrk="1" hangingPunct="1">
              <a:buFont typeface="Times New Roman" pitchFamily="16" charset="0"/>
              <a:buNone/>
              <a:defRPr/>
            </a:pPr>
            <a:endParaRPr lang="el-GR" dirty="0"/>
          </a:p>
        </p:txBody>
      </p:sp>
      <p:sp>
        <p:nvSpPr>
          <p:cNvPr id="2" name="1 - Θέση ημερομηνίας"/>
          <p:cNvSpPr>
            <a:spLocks noGrp="1"/>
          </p:cNvSpPr>
          <p:nvPr>
            <p:ph type="dt" sz="half" idx="10"/>
          </p:nvPr>
        </p:nvSpPr>
        <p:spPr/>
        <p:txBody>
          <a:bodyPr/>
          <a:lstStyle/>
          <a:p>
            <a:pPr>
              <a:defRPr/>
            </a:pPr>
            <a:r>
              <a:rPr lang="el-GR" dirty="0"/>
              <a:t>29/9/2022</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pPr>
              <a:defRPr/>
            </a:pPr>
            <a:r>
              <a:rPr lang="el-GR" dirty="0"/>
              <a:t>29/9/2022</a:t>
            </a:r>
            <a:endParaRPr lang="en-US" dirty="0"/>
          </a:p>
        </p:txBody>
      </p:sp>
      <p:sp>
        <p:nvSpPr>
          <p:cNvPr id="7" name="6 - Τίτλος"/>
          <p:cNvSpPr>
            <a:spLocks noGrp="1"/>
          </p:cNvSpPr>
          <p:nvPr>
            <p:ph type="title"/>
          </p:nvPr>
        </p:nvSpPr>
        <p:spPr>
          <a:xfrm>
            <a:off x="914400" y="6043634"/>
            <a:ext cx="7481776" cy="457200"/>
          </a:xfrm>
        </p:spPr>
        <p:txBody>
          <a:bodyPr/>
          <a:lstStyle/>
          <a:p>
            <a:pPr algn="ctr"/>
            <a:r>
              <a:rPr lang="el-GR" dirty="0"/>
              <a:t>Η ΙΣΤΟΣΕΛΙΔΑ ΤΟΥ Δ.Ι.Ε.Κ.</a:t>
            </a:r>
          </a:p>
        </p:txBody>
      </p:sp>
      <p:pic>
        <p:nvPicPr>
          <p:cNvPr id="4" name="Εικόνα 3">
            <a:extLst>
              <a:ext uri="{FF2B5EF4-FFF2-40B4-BE49-F238E27FC236}">
                <a16:creationId xmlns:a16="http://schemas.microsoft.com/office/drawing/2014/main" id="{41C74A79-8710-B7F3-533C-796961A45823}"/>
              </a:ext>
            </a:extLst>
          </p:cNvPr>
          <p:cNvPicPr>
            <a:picLocks noChangeAspect="1"/>
          </p:cNvPicPr>
          <p:nvPr/>
        </p:nvPicPr>
        <p:blipFill>
          <a:blip r:embed="rId2"/>
          <a:stretch>
            <a:fillRect/>
          </a:stretch>
        </p:blipFill>
        <p:spPr>
          <a:xfrm>
            <a:off x="0" y="1334807"/>
            <a:ext cx="9144000" cy="4188386"/>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 Τίτλος"/>
          <p:cNvSpPr>
            <a:spLocks noGrp="1"/>
          </p:cNvSpPr>
          <p:nvPr>
            <p:ph type="title"/>
          </p:nvPr>
        </p:nvSpPr>
        <p:spPr/>
        <p:txBody>
          <a:bodyPr/>
          <a:lstStyle/>
          <a:p>
            <a:r>
              <a:rPr lang="el-GR" dirty="0"/>
              <a:t>Σελίδα </a:t>
            </a:r>
            <a:r>
              <a:rPr lang="en-US" dirty="0"/>
              <a:t>Facebook</a:t>
            </a:r>
            <a:endParaRPr lang="el-GR" dirty="0"/>
          </a:p>
        </p:txBody>
      </p:sp>
      <p:sp>
        <p:nvSpPr>
          <p:cNvPr id="27651" name="3 - Θέση κειμένου"/>
          <p:cNvSpPr>
            <a:spLocks noGrp="1"/>
          </p:cNvSpPr>
          <p:nvPr>
            <p:ph type="body" idx="2"/>
          </p:nvPr>
        </p:nvSpPr>
        <p:spPr>
          <a:xfrm>
            <a:off x="6324600" y="1219201"/>
            <a:ext cx="2514600" cy="3209932"/>
          </a:xfrm>
        </p:spPr>
        <p:txBody>
          <a:bodyPr>
            <a:normAutofit/>
          </a:bodyPr>
          <a:lstStyle/>
          <a:p>
            <a:endParaRPr lang="en-US" sz="1200" b="1" dirty="0">
              <a:solidFill>
                <a:srgbClr val="FF0000"/>
              </a:solidFill>
            </a:endParaRPr>
          </a:p>
          <a:p>
            <a:r>
              <a:rPr lang="en-US" sz="1200" b="1" dirty="0">
                <a:solidFill>
                  <a:schemeClr val="tx1"/>
                </a:solidFill>
                <a:hlinkClick r:id="rId2"/>
              </a:rPr>
              <a:t>https://www.facebook.com/iekaigaleo/</a:t>
            </a:r>
            <a:endParaRPr lang="en-US" sz="1200" b="1" dirty="0">
              <a:solidFill>
                <a:schemeClr val="tx1"/>
              </a:solidFill>
            </a:endParaRPr>
          </a:p>
          <a:p>
            <a:endParaRPr lang="en-US" sz="1200" b="1" dirty="0">
              <a:solidFill>
                <a:schemeClr val="tx1"/>
              </a:solidFill>
            </a:endParaRPr>
          </a:p>
          <a:p>
            <a:endParaRPr lang="en-US" sz="1200" b="1" dirty="0">
              <a:solidFill>
                <a:schemeClr val="tx1"/>
              </a:solidFill>
            </a:endParaRPr>
          </a:p>
          <a:p>
            <a:endParaRPr lang="en-US" sz="1200" b="1" dirty="0"/>
          </a:p>
          <a:p>
            <a:endParaRPr lang="en-US" sz="1200" b="1" dirty="0"/>
          </a:p>
          <a:p>
            <a:endParaRPr lang="el-GR" sz="1200" b="1" dirty="0"/>
          </a:p>
        </p:txBody>
      </p:sp>
      <p:pic>
        <p:nvPicPr>
          <p:cNvPr id="5" name="Θέση περιεχομένου 4">
            <a:extLst>
              <a:ext uri="{FF2B5EF4-FFF2-40B4-BE49-F238E27FC236}">
                <a16:creationId xmlns:a16="http://schemas.microsoft.com/office/drawing/2014/main" id="{AA5E7DCB-E680-A854-B746-AF2A152C4463}"/>
              </a:ext>
            </a:extLst>
          </p:cNvPr>
          <p:cNvPicPr>
            <a:picLocks noGrp="1" noChangeAspect="1"/>
          </p:cNvPicPr>
          <p:nvPr>
            <p:ph sz="quarter" idx="1"/>
          </p:nvPr>
        </p:nvPicPr>
        <p:blipFill>
          <a:blip r:embed="rId3"/>
          <a:stretch>
            <a:fillRect/>
          </a:stretch>
        </p:blipFill>
        <p:spPr>
          <a:xfrm>
            <a:off x="304800" y="1865926"/>
            <a:ext cx="5715000" cy="2592747"/>
          </a:xfr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 Τίτλος"/>
          <p:cNvSpPr>
            <a:spLocks noGrp="1"/>
          </p:cNvSpPr>
          <p:nvPr>
            <p:ph type="title"/>
          </p:nvPr>
        </p:nvSpPr>
        <p:spPr/>
        <p:txBody>
          <a:bodyPr/>
          <a:lstStyle/>
          <a:p>
            <a:r>
              <a:rPr lang="el-GR"/>
              <a:t>Γραφείο Διασύνδεσης ΔΙΕΚ Αιγάλεω</a:t>
            </a:r>
          </a:p>
        </p:txBody>
      </p:sp>
      <p:sp>
        <p:nvSpPr>
          <p:cNvPr id="28675" name="3 - Θέση κειμένου"/>
          <p:cNvSpPr>
            <a:spLocks noGrp="1"/>
          </p:cNvSpPr>
          <p:nvPr>
            <p:ph type="body" idx="2"/>
          </p:nvPr>
        </p:nvSpPr>
        <p:spPr/>
        <p:txBody>
          <a:bodyPr/>
          <a:lstStyle/>
          <a:p>
            <a:r>
              <a:rPr lang="el-GR" dirty="0"/>
              <a:t>Σελίδα ανάρτησης Πρακτικής Άσκησης για ενημέρωση σπουδαστών του ΔΙΕΚ Αιγάλεω &amp; </a:t>
            </a:r>
            <a:r>
              <a:rPr lang="en-US" dirty="0"/>
              <a:t>Facebook </a:t>
            </a:r>
            <a:r>
              <a:rPr lang="el-GR" dirty="0"/>
              <a:t>σελίδα</a:t>
            </a:r>
          </a:p>
        </p:txBody>
      </p:sp>
      <p:sp>
        <p:nvSpPr>
          <p:cNvPr id="5" name="4 - Θέση ημερομηνίας"/>
          <p:cNvSpPr>
            <a:spLocks noGrp="1"/>
          </p:cNvSpPr>
          <p:nvPr>
            <p:ph type="dt" sz="half" idx="10"/>
          </p:nvPr>
        </p:nvSpPr>
        <p:spPr/>
        <p:txBody>
          <a:bodyPr/>
          <a:lstStyle/>
          <a:p>
            <a:pPr>
              <a:defRPr/>
            </a:pPr>
            <a:r>
              <a:rPr lang="el-GR" dirty="0"/>
              <a:t>29/9/2022</a:t>
            </a:r>
            <a:endParaRPr lang="en-US" dirty="0"/>
          </a:p>
        </p:txBody>
      </p:sp>
      <p:pic>
        <p:nvPicPr>
          <p:cNvPr id="6" name="Θέση περιεχομένου 5">
            <a:extLst>
              <a:ext uri="{FF2B5EF4-FFF2-40B4-BE49-F238E27FC236}">
                <a16:creationId xmlns:a16="http://schemas.microsoft.com/office/drawing/2014/main" id="{6BC1BE56-B0DB-A46E-7FDE-B62AD6E394ED}"/>
              </a:ext>
            </a:extLst>
          </p:cNvPr>
          <p:cNvPicPr>
            <a:picLocks noGrp="1" noChangeAspect="1"/>
          </p:cNvPicPr>
          <p:nvPr>
            <p:ph sz="quarter" idx="1"/>
          </p:nvPr>
        </p:nvPicPr>
        <p:blipFill>
          <a:blip r:embed="rId2"/>
          <a:stretch>
            <a:fillRect/>
          </a:stretch>
        </p:blipFill>
        <p:spPr>
          <a:xfrm>
            <a:off x="179512" y="57912"/>
            <a:ext cx="5715000" cy="2690127"/>
          </a:xfrm>
        </p:spPr>
      </p:pic>
      <p:pic>
        <p:nvPicPr>
          <p:cNvPr id="8" name="Εικόνα 7">
            <a:extLst>
              <a:ext uri="{FF2B5EF4-FFF2-40B4-BE49-F238E27FC236}">
                <a16:creationId xmlns:a16="http://schemas.microsoft.com/office/drawing/2014/main" id="{05DD8210-35BB-07C4-B021-900149C39E71}"/>
              </a:ext>
            </a:extLst>
          </p:cNvPr>
          <p:cNvPicPr>
            <a:picLocks noChangeAspect="1"/>
          </p:cNvPicPr>
          <p:nvPr/>
        </p:nvPicPr>
        <p:blipFill>
          <a:blip r:embed="rId3"/>
          <a:stretch>
            <a:fillRect/>
          </a:stretch>
        </p:blipFill>
        <p:spPr>
          <a:xfrm>
            <a:off x="0" y="2840626"/>
            <a:ext cx="9144000" cy="4009849"/>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 Τίτλος"/>
          <p:cNvSpPr>
            <a:spLocks noGrp="1"/>
          </p:cNvSpPr>
          <p:nvPr>
            <p:ph type="title"/>
          </p:nvPr>
        </p:nvSpPr>
        <p:spPr>
          <a:xfrm>
            <a:off x="500034" y="4572008"/>
            <a:ext cx="2514600" cy="838200"/>
          </a:xfrm>
        </p:spPr>
        <p:txBody>
          <a:bodyPr/>
          <a:lstStyle/>
          <a:p>
            <a:r>
              <a:rPr lang="el-GR" dirty="0"/>
              <a:t>Ηλεκτρονική Μάθηση</a:t>
            </a:r>
            <a:br>
              <a:rPr lang="el-GR" dirty="0"/>
            </a:br>
            <a:r>
              <a:rPr lang="en-US" dirty="0"/>
              <a:t>e-class </a:t>
            </a:r>
            <a:br>
              <a:rPr lang="en-US" dirty="0"/>
            </a:br>
            <a:r>
              <a:rPr lang="en-US" dirty="0"/>
              <a:t>- </a:t>
            </a:r>
            <a:r>
              <a:rPr lang="el-GR" dirty="0"/>
              <a:t>Πλατφόρμα </a:t>
            </a:r>
          </a:p>
        </p:txBody>
      </p:sp>
      <p:sp>
        <p:nvSpPr>
          <p:cNvPr id="29699" name="3 - Θέση κειμένου"/>
          <p:cNvSpPr>
            <a:spLocks noGrp="1"/>
          </p:cNvSpPr>
          <p:nvPr>
            <p:ph type="body" idx="2"/>
          </p:nvPr>
        </p:nvSpPr>
        <p:spPr>
          <a:xfrm>
            <a:off x="3286116" y="4429132"/>
            <a:ext cx="5481646" cy="1857388"/>
          </a:xfrm>
        </p:spPr>
        <p:txBody>
          <a:bodyPr>
            <a:normAutofit fontScale="25000" lnSpcReduction="20000"/>
          </a:bodyPr>
          <a:lstStyle/>
          <a:p>
            <a:r>
              <a:rPr lang="el-GR" sz="11200" dirty="0"/>
              <a:t>Η ηλεκτρονική πλατφόρμα </a:t>
            </a:r>
            <a:r>
              <a:rPr lang="en-US" sz="11200" dirty="0" err="1"/>
              <a:t>Moodle</a:t>
            </a:r>
            <a:r>
              <a:rPr lang="en-US" sz="11200" dirty="0"/>
              <a:t> </a:t>
            </a:r>
            <a:r>
              <a:rPr lang="el-GR" sz="11200" dirty="0"/>
              <a:t>χρησιμοποιείται για την ανάρτηση του υλικού των μαθημάτων</a:t>
            </a:r>
            <a:r>
              <a:rPr lang="en-US" sz="11200" dirty="0"/>
              <a:t> </a:t>
            </a:r>
            <a:r>
              <a:rPr lang="el-GR" sz="11200" dirty="0"/>
              <a:t>του ΔΙΕΚ Αιγάλεω, καθώς και την υποβολή εργασιών των καταρτιζομένων.</a:t>
            </a:r>
          </a:p>
          <a:p>
            <a:r>
              <a:rPr lang="el-GR" dirty="0"/>
              <a:t> </a:t>
            </a:r>
          </a:p>
        </p:txBody>
      </p:sp>
      <p:sp>
        <p:nvSpPr>
          <p:cNvPr id="5" name="4 - Θέση ημερομηνίας"/>
          <p:cNvSpPr>
            <a:spLocks noGrp="1"/>
          </p:cNvSpPr>
          <p:nvPr>
            <p:ph type="dt" sz="half" idx="10"/>
          </p:nvPr>
        </p:nvSpPr>
        <p:spPr/>
        <p:txBody>
          <a:bodyPr/>
          <a:lstStyle/>
          <a:p>
            <a:pPr>
              <a:defRPr/>
            </a:pPr>
            <a:r>
              <a:rPr lang="el-GR" dirty="0"/>
              <a:t>29/9/2022</a:t>
            </a:r>
            <a:endParaRPr lang="en-US" dirty="0"/>
          </a:p>
        </p:txBody>
      </p:sp>
      <p:pic>
        <p:nvPicPr>
          <p:cNvPr id="2051" name="Picture 3"/>
          <p:cNvPicPr>
            <a:picLocks noChangeAspect="1" noChangeArrowheads="1"/>
          </p:cNvPicPr>
          <p:nvPr/>
        </p:nvPicPr>
        <p:blipFill>
          <a:blip r:embed="rId2" cstate="print"/>
          <a:srcRect/>
          <a:stretch>
            <a:fillRect/>
          </a:stretch>
        </p:blipFill>
        <p:spPr bwMode="auto">
          <a:xfrm>
            <a:off x="500034" y="5462607"/>
            <a:ext cx="2003328" cy="538161"/>
          </a:xfrm>
          <a:prstGeom prst="rect">
            <a:avLst/>
          </a:prstGeom>
          <a:noFill/>
          <a:ln w="9525">
            <a:noFill/>
            <a:miter lim="800000"/>
            <a:headEnd/>
            <a:tailEnd/>
          </a:ln>
          <a:effectLst/>
        </p:spPr>
      </p:pic>
      <p:pic>
        <p:nvPicPr>
          <p:cNvPr id="3" name="Εικόνα 2">
            <a:extLst>
              <a:ext uri="{FF2B5EF4-FFF2-40B4-BE49-F238E27FC236}">
                <a16:creationId xmlns:a16="http://schemas.microsoft.com/office/drawing/2014/main" id="{EDEBD15D-0D5D-3B1E-90C3-F05B6DF52AAF}"/>
              </a:ext>
            </a:extLst>
          </p:cNvPr>
          <p:cNvPicPr>
            <a:picLocks noChangeAspect="1"/>
          </p:cNvPicPr>
          <p:nvPr/>
        </p:nvPicPr>
        <p:blipFill>
          <a:blip r:embed="rId3"/>
          <a:stretch>
            <a:fillRect/>
          </a:stretch>
        </p:blipFill>
        <p:spPr>
          <a:xfrm>
            <a:off x="0" y="0"/>
            <a:ext cx="9144000" cy="3861552"/>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 Θέση περιεχομένου"/>
          <p:cNvSpPr>
            <a:spLocks noGrp="1"/>
          </p:cNvSpPr>
          <p:nvPr>
            <p:ph idx="1"/>
          </p:nvPr>
        </p:nvSpPr>
        <p:spPr>
          <a:xfrm>
            <a:off x="457200" y="1988840"/>
            <a:ext cx="8229600" cy="4018451"/>
          </a:xfrm>
        </p:spPr>
        <p:txBody>
          <a:bodyPr>
            <a:normAutofit/>
          </a:bodyPr>
          <a:lstStyle/>
          <a:p>
            <a:r>
              <a:rPr lang="el-GR" dirty="0"/>
              <a:t>Το ΔΙΕΚ Αιγάλεω έχει συμμετάσχει τα προηγούμενα χρόνια σε προγράμματα κινητικότητας </a:t>
            </a:r>
            <a:r>
              <a:rPr lang="en-US" dirty="0"/>
              <a:t>Erasmus+ KA1 Mobility</a:t>
            </a:r>
            <a:r>
              <a:rPr lang="el-GR" dirty="0"/>
              <a:t> :</a:t>
            </a:r>
            <a:endParaRPr lang="en-US" dirty="0"/>
          </a:p>
          <a:p>
            <a:r>
              <a:rPr lang="el-GR" dirty="0"/>
              <a:t>2015-1-EL-KA102-013584 με τίτλο «</a:t>
            </a:r>
            <a:r>
              <a:rPr lang="el-GR" dirty="0" err="1"/>
              <a:t>Operation</a:t>
            </a:r>
            <a:r>
              <a:rPr lang="el-GR" dirty="0"/>
              <a:t>: VET </a:t>
            </a:r>
            <a:r>
              <a:rPr lang="el-GR" dirty="0" err="1"/>
              <a:t>Work</a:t>
            </a:r>
            <a:r>
              <a:rPr lang="el-GR" dirty="0"/>
              <a:t> </a:t>
            </a:r>
            <a:r>
              <a:rPr lang="el-GR" dirty="0" err="1"/>
              <a:t>Based</a:t>
            </a:r>
            <a:r>
              <a:rPr lang="el-GR" dirty="0"/>
              <a:t> </a:t>
            </a:r>
            <a:r>
              <a:rPr lang="el-GR" dirty="0" err="1"/>
              <a:t>Learning</a:t>
            </a:r>
            <a:r>
              <a:rPr lang="el-GR" dirty="0"/>
              <a:t> </a:t>
            </a:r>
            <a:r>
              <a:rPr lang="el-GR" dirty="0" err="1"/>
              <a:t>in</a:t>
            </a:r>
            <a:r>
              <a:rPr lang="el-GR" dirty="0"/>
              <a:t> </a:t>
            </a:r>
            <a:r>
              <a:rPr lang="el-GR" dirty="0" err="1"/>
              <a:t>Europe</a:t>
            </a:r>
            <a:r>
              <a:rPr lang="el-GR" dirty="0"/>
              <a:t>»</a:t>
            </a:r>
          </a:p>
          <a:p>
            <a:r>
              <a:rPr lang="en-US" dirty="0"/>
              <a:t> 2016-1-EL01-KA102-022988 </a:t>
            </a:r>
            <a:r>
              <a:rPr lang="el-GR" dirty="0"/>
              <a:t>«</a:t>
            </a:r>
            <a:r>
              <a:rPr lang="en-US" dirty="0"/>
              <a:t>Operation: VET_COSMOS in Europe</a:t>
            </a:r>
            <a:r>
              <a:rPr lang="el-GR" dirty="0"/>
              <a:t>»</a:t>
            </a:r>
          </a:p>
          <a:p>
            <a:endParaRPr lang="el-GR" b="1" dirty="0"/>
          </a:p>
          <a:p>
            <a:endParaRPr lang="el-GR" b="1" dirty="0"/>
          </a:p>
          <a:p>
            <a:endParaRPr lang="el-GR" dirty="0"/>
          </a:p>
          <a:p>
            <a:endParaRPr lang="el-GR" dirty="0"/>
          </a:p>
          <a:p>
            <a:endParaRPr lang="el-GR" dirty="0"/>
          </a:p>
        </p:txBody>
      </p:sp>
      <p:sp>
        <p:nvSpPr>
          <p:cNvPr id="2" name="1 - Θέση ημερομηνίας"/>
          <p:cNvSpPr>
            <a:spLocks noGrp="1"/>
          </p:cNvSpPr>
          <p:nvPr>
            <p:ph type="dt" sz="half" idx="10"/>
          </p:nvPr>
        </p:nvSpPr>
        <p:spPr/>
        <p:txBody>
          <a:bodyPr/>
          <a:lstStyle/>
          <a:p>
            <a:pPr>
              <a:defRPr/>
            </a:pPr>
            <a:fld id="{F0F945C7-0FCE-4BCC-8FB3-234AA74F383E}" type="datetime1">
              <a:rPr lang="en-US" smtClean="0"/>
              <a:pPr>
                <a:defRPr/>
              </a:pPr>
              <a:t>10/5/2023</a:t>
            </a:fld>
            <a:endParaRPr lang="en-US"/>
          </a:p>
        </p:txBody>
      </p:sp>
      <p:sp>
        <p:nvSpPr>
          <p:cNvPr id="10" name="9 - Τίτλος"/>
          <p:cNvSpPr>
            <a:spLocks noGrp="1"/>
          </p:cNvSpPr>
          <p:nvPr>
            <p:ph type="title"/>
          </p:nvPr>
        </p:nvSpPr>
        <p:spPr/>
        <p:txBody>
          <a:bodyPr>
            <a:normAutofit fontScale="90000"/>
          </a:bodyPr>
          <a:lstStyle/>
          <a:p>
            <a:br>
              <a:rPr lang="el-GR" dirty="0"/>
            </a:br>
            <a:br>
              <a:rPr lang="el-GR" dirty="0"/>
            </a:br>
            <a:endParaRPr lang="el-GR" dirty="0"/>
          </a:p>
        </p:txBody>
      </p:sp>
      <p:pic>
        <p:nvPicPr>
          <p:cNvPr id="3" name="2 - Εικόνα" descr="erasmus+.jpg"/>
          <p:cNvPicPr>
            <a:picLocks noChangeAspect="1"/>
          </p:cNvPicPr>
          <p:nvPr/>
        </p:nvPicPr>
        <p:blipFill>
          <a:blip r:embed="rId2" cstate="print"/>
          <a:stretch>
            <a:fillRect/>
          </a:stretch>
        </p:blipFill>
        <p:spPr>
          <a:xfrm>
            <a:off x="3347864" y="332656"/>
            <a:ext cx="1926974" cy="1368152"/>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fontScale="85000" lnSpcReduction="20000"/>
          </a:bodyPr>
          <a:lstStyle/>
          <a:p>
            <a:r>
              <a:rPr lang="el-GR" dirty="0"/>
              <a:t>Το ΔΙΕΚ Αιγάλεω είναι το πρώτο Ι.Ε.Κ. στη χώρα, το οποίο υλοποίησε το νέο πρόγραμμα </a:t>
            </a:r>
            <a:r>
              <a:rPr lang="en-US" dirty="0"/>
              <a:t>Erasmus Pro</a:t>
            </a:r>
            <a:r>
              <a:rPr lang="el-GR" dirty="0"/>
              <a:t>,</a:t>
            </a:r>
            <a:r>
              <a:rPr lang="en-US" dirty="0"/>
              <a:t> </a:t>
            </a:r>
            <a:r>
              <a:rPr lang="el-GR" dirty="0"/>
              <a:t>το οποίο αφορά εργασία σπουδαστών σε χώρα της Ε.Ε 4 </a:t>
            </a:r>
            <a:r>
              <a:rPr lang="el-GR" dirty="0" err="1"/>
              <a:t>μηνης</a:t>
            </a:r>
            <a:r>
              <a:rPr lang="el-GR" dirty="0"/>
              <a:t> διάρκειας.</a:t>
            </a:r>
          </a:p>
          <a:p>
            <a:r>
              <a:rPr lang="el-GR" dirty="0"/>
              <a:t>Τέλος το ΔΙΕΚ Αιγάλεω συμμετείχε ως </a:t>
            </a:r>
            <a:r>
              <a:rPr lang="en-US" dirty="0"/>
              <a:t>partner </a:t>
            </a:r>
            <a:r>
              <a:rPr lang="el-GR" dirty="0"/>
              <a:t>στο πρόγραμμα </a:t>
            </a:r>
            <a:r>
              <a:rPr lang="en-US" dirty="0"/>
              <a:t>“Mentorship Evaluation </a:t>
            </a:r>
            <a:r>
              <a:rPr lang="en-US" dirty="0" err="1"/>
              <a:t>aNdTraining</a:t>
            </a:r>
            <a:r>
              <a:rPr lang="en-US" dirty="0"/>
              <a:t> in </a:t>
            </a:r>
            <a:r>
              <a:rPr lang="en-US" dirty="0" err="1"/>
              <a:t>ORganisations</a:t>
            </a:r>
            <a:r>
              <a:rPr lang="en-US" dirty="0"/>
              <a:t> for WBL at EU” (2018-1-EL01-KA202-047778) </a:t>
            </a:r>
            <a:endParaRPr lang="el-GR" dirty="0"/>
          </a:p>
          <a:p>
            <a:r>
              <a:rPr lang="el-GR" dirty="0"/>
              <a:t>Το πρόγραμμα ΚΑ2- VET 2018 είναι Εγκεκριμένο Σχέδιο Στρατηγικής Σύμπραξης που υποστηρίζουν την Καινοτομία στον τομέα της Επαγγελματικής Εκπαίδευσης και Κατάρτισης με κύριο φορέα υλοποίησης το  ΙΝΣΤΙΤΟΥΤΟ ΜΙΚΡΩΝ ΕΠΙΧΕΙΡΗΣΕΩΝ της ΓΣΕΒΕΕ	</a:t>
            </a:r>
          </a:p>
          <a:p>
            <a:endParaRPr lang="el-GR" b="1" dirty="0"/>
          </a:p>
          <a:p>
            <a:endParaRPr lang="el-GR" dirty="0"/>
          </a:p>
          <a:p>
            <a:endParaRPr lang="el-GR" dirty="0"/>
          </a:p>
        </p:txBody>
      </p:sp>
      <p:sp>
        <p:nvSpPr>
          <p:cNvPr id="3" name="2 - Θέση ημερομηνίας"/>
          <p:cNvSpPr>
            <a:spLocks noGrp="1"/>
          </p:cNvSpPr>
          <p:nvPr>
            <p:ph type="dt" sz="half" idx="10"/>
          </p:nvPr>
        </p:nvSpPr>
        <p:spPr/>
        <p:txBody>
          <a:bodyPr/>
          <a:lstStyle/>
          <a:p>
            <a:pPr>
              <a:defRPr/>
            </a:pPr>
            <a:fld id="{3195238E-0B80-4CA2-BC39-D83A228AD632}" type="datetime1">
              <a:rPr lang="en-US" smtClean="0"/>
              <a:pPr>
                <a:defRPr/>
              </a:pPr>
              <a:t>10/5/2023</a:t>
            </a:fld>
            <a:endParaRPr lang="en-US"/>
          </a:p>
        </p:txBody>
      </p:sp>
      <p:sp>
        <p:nvSpPr>
          <p:cNvPr id="4" name="3 - Τίτλος"/>
          <p:cNvSpPr>
            <a:spLocks noGrp="1"/>
          </p:cNvSpPr>
          <p:nvPr>
            <p:ph type="title"/>
          </p:nvPr>
        </p:nvSpPr>
        <p:spPr/>
        <p:txBody>
          <a:bodyPr/>
          <a:lstStyle/>
          <a:p>
            <a:r>
              <a:rPr lang="el-GR" dirty="0"/>
              <a:t> </a:t>
            </a:r>
          </a:p>
        </p:txBody>
      </p:sp>
      <p:pic>
        <p:nvPicPr>
          <p:cNvPr id="5" name="4 - Εικόνα" descr="erasmus+.jpg"/>
          <p:cNvPicPr>
            <a:picLocks noChangeAspect="1"/>
          </p:cNvPicPr>
          <p:nvPr/>
        </p:nvPicPr>
        <p:blipFill>
          <a:blip r:embed="rId2" cstate="print"/>
          <a:stretch>
            <a:fillRect/>
          </a:stretch>
        </p:blipFill>
        <p:spPr>
          <a:xfrm>
            <a:off x="3347864" y="116632"/>
            <a:ext cx="1926974" cy="136815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Θέση περιεχομένου"/>
          <p:cNvSpPr>
            <a:spLocks noGrp="1"/>
          </p:cNvSpPr>
          <p:nvPr>
            <p:ph idx="1"/>
          </p:nvPr>
        </p:nvSpPr>
        <p:spPr/>
        <p:txBody>
          <a:bodyPr/>
          <a:lstStyle/>
          <a:p>
            <a:r>
              <a:rPr lang="el-GR" dirty="0"/>
              <a:t>121  Δημόσια Ι.Ε.Κ. Υπουργείου Παιδείας &amp; Θρησκευμάτων (ΥΠΑΙΘ)</a:t>
            </a:r>
          </a:p>
          <a:p>
            <a:r>
              <a:rPr lang="el-GR" dirty="0"/>
              <a:t>45 Δημόσια Ι.Ε.Κ. Υπουργείου Υγείας</a:t>
            </a:r>
          </a:p>
          <a:p>
            <a:r>
              <a:rPr lang="el-GR" dirty="0"/>
              <a:t>8 Δημόσια ΙΕΚ Υπουργείου Τουρισμού</a:t>
            </a:r>
          </a:p>
          <a:p>
            <a:r>
              <a:rPr lang="el-GR" dirty="0"/>
              <a:t>29 Δημόσια ΙΕΚ – ΟΑΕΔ</a:t>
            </a:r>
          </a:p>
          <a:p>
            <a:r>
              <a:rPr lang="el-GR" dirty="0"/>
              <a:t>2 Δημόσια ΙΕΚ – ΕΚΑΒ</a:t>
            </a:r>
          </a:p>
          <a:p>
            <a:r>
              <a:rPr lang="el-GR" dirty="0"/>
              <a:t>112+ Ιδιωτικά ΙΕΚ</a:t>
            </a:r>
          </a:p>
        </p:txBody>
      </p:sp>
      <p:sp>
        <p:nvSpPr>
          <p:cNvPr id="4" name="3 - Θέση ημερομηνίας"/>
          <p:cNvSpPr>
            <a:spLocks noGrp="1"/>
          </p:cNvSpPr>
          <p:nvPr>
            <p:ph type="dt" sz="half" idx="10"/>
          </p:nvPr>
        </p:nvSpPr>
        <p:spPr/>
        <p:txBody>
          <a:bodyPr/>
          <a:lstStyle/>
          <a:p>
            <a:pPr>
              <a:defRPr/>
            </a:pPr>
            <a:fld id="{439F7C0D-00DD-4D63-9E32-83B97519D01D}" type="datetime1">
              <a:rPr lang="en-US" smtClean="0"/>
              <a:pPr>
                <a:defRPr/>
              </a:pPr>
              <a:t>10/5/2023</a:t>
            </a:fld>
            <a:endParaRPr lang="en-US"/>
          </a:p>
        </p:txBody>
      </p:sp>
      <p:sp>
        <p:nvSpPr>
          <p:cNvPr id="6" name="5 - Τίτλος"/>
          <p:cNvSpPr>
            <a:spLocks noGrp="1"/>
          </p:cNvSpPr>
          <p:nvPr>
            <p:ph type="title"/>
          </p:nvPr>
        </p:nvSpPr>
        <p:spPr/>
        <p:txBody>
          <a:bodyPr/>
          <a:lstStyle/>
          <a:p>
            <a:r>
              <a:rPr lang="el-GR" dirty="0"/>
              <a:t>Ο χώρος των ΙΕΚ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Θέση περιεχομένου 4">
            <a:extLst>
              <a:ext uri="{FF2B5EF4-FFF2-40B4-BE49-F238E27FC236}">
                <a16:creationId xmlns:a16="http://schemas.microsoft.com/office/drawing/2014/main" id="{9907397B-0496-9EF4-6C05-0613CE1E0D0C}"/>
              </a:ext>
            </a:extLst>
          </p:cNvPr>
          <p:cNvGraphicFramePr>
            <a:graphicFrameLocks noGrp="1"/>
          </p:cNvGraphicFramePr>
          <p:nvPr>
            <p:ph idx="1"/>
            <p:extLst>
              <p:ext uri="{D42A27DB-BD31-4B8C-83A1-F6EECF244321}">
                <p14:modId xmlns:p14="http://schemas.microsoft.com/office/powerpoint/2010/main" val="1345827812"/>
              </p:ext>
            </p:extLst>
          </p:nvPr>
        </p:nvGraphicFramePr>
        <p:xfrm>
          <a:off x="1636825" y="1556792"/>
          <a:ext cx="5870348" cy="5155222"/>
        </p:xfrm>
        <a:graphic>
          <a:graphicData uri="http://schemas.openxmlformats.org/drawingml/2006/table">
            <a:tbl>
              <a:tblPr bandRow="1">
                <a:tableStyleId>{5C22544A-7EE6-4342-B048-85BDC9FD1C3A}</a:tableStyleId>
              </a:tblPr>
              <a:tblGrid>
                <a:gridCol w="1308710">
                  <a:extLst>
                    <a:ext uri="{9D8B030D-6E8A-4147-A177-3AD203B41FA5}">
                      <a16:colId xmlns:a16="http://schemas.microsoft.com/office/drawing/2014/main" val="2722166243"/>
                    </a:ext>
                  </a:extLst>
                </a:gridCol>
                <a:gridCol w="1891257">
                  <a:extLst>
                    <a:ext uri="{9D8B030D-6E8A-4147-A177-3AD203B41FA5}">
                      <a16:colId xmlns:a16="http://schemas.microsoft.com/office/drawing/2014/main" val="317775470"/>
                    </a:ext>
                  </a:extLst>
                </a:gridCol>
                <a:gridCol w="1144449">
                  <a:extLst>
                    <a:ext uri="{9D8B030D-6E8A-4147-A177-3AD203B41FA5}">
                      <a16:colId xmlns:a16="http://schemas.microsoft.com/office/drawing/2014/main" val="1924265220"/>
                    </a:ext>
                  </a:extLst>
                </a:gridCol>
                <a:gridCol w="1525932">
                  <a:extLst>
                    <a:ext uri="{9D8B030D-6E8A-4147-A177-3AD203B41FA5}">
                      <a16:colId xmlns:a16="http://schemas.microsoft.com/office/drawing/2014/main" val="3362317291"/>
                    </a:ext>
                  </a:extLst>
                </a:gridCol>
              </a:tblGrid>
              <a:tr h="1368152">
                <a:tc>
                  <a:txBody>
                    <a:bodyPr/>
                    <a:lstStyle/>
                    <a:p>
                      <a:pPr>
                        <a:spcBef>
                          <a:spcPts val="600"/>
                        </a:spcBef>
                        <a:spcAft>
                          <a:spcPts val="600"/>
                        </a:spcAft>
                      </a:pPr>
                      <a:r>
                        <a:rPr lang="el-GR" sz="1200" dirty="0">
                          <a:effectLst/>
                        </a:rPr>
                        <a:t>Project CHAISE - A </a:t>
                      </a:r>
                      <a:r>
                        <a:rPr lang="el-GR" sz="1200" dirty="0" err="1">
                          <a:effectLst/>
                        </a:rPr>
                        <a:t>Blueprint</a:t>
                      </a:r>
                      <a:r>
                        <a:rPr lang="el-GR" sz="1200" dirty="0">
                          <a:effectLst/>
                        </a:rPr>
                        <a:t> for </a:t>
                      </a:r>
                      <a:r>
                        <a:rPr lang="el-GR" sz="1200" dirty="0" err="1">
                          <a:effectLst/>
                        </a:rPr>
                        <a:t>Sectoral</a:t>
                      </a:r>
                      <a:r>
                        <a:rPr lang="el-GR" sz="1200" dirty="0">
                          <a:effectLst/>
                        </a:rPr>
                        <a:t> Cooperation on </a:t>
                      </a:r>
                      <a:r>
                        <a:rPr lang="el-GR" sz="1200" dirty="0" err="1">
                          <a:effectLst/>
                        </a:rPr>
                        <a:t>Blockchain</a:t>
                      </a:r>
                      <a:r>
                        <a:rPr lang="el-GR" sz="1200" dirty="0">
                          <a:effectLst/>
                        </a:rPr>
                        <a:t> </a:t>
                      </a:r>
                      <a:r>
                        <a:rPr lang="el-GR" sz="1200" dirty="0" err="1">
                          <a:effectLst/>
                        </a:rPr>
                        <a:t>Skill</a:t>
                      </a:r>
                      <a:r>
                        <a:rPr lang="el-GR" sz="1200" dirty="0">
                          <a:effectLst/>
                        </a:rPr>
                        <a:t> Development</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Bef>
                          <a:spcPts val="600"/>
                        </a:spcBef>
                      </a:pPr>
                      <a:r>
                        <a:rPr lang="el-GR" sz="1200" dirty="0">
                          <a:effectLst/>
                        </a:rPr>
                        <a:t>621646-EPP-1-2020-1-FR-EPPKA2-SSA-B</a:t>
                      </a:r>
                    </a:p>
                    <a:p>
                      <a:pPr>
                        <a:spcBef>
                          <a:spcPts val="600"/>
                        </a:spcBef>
                        <a:spcAft>
                          <a:spcPts val="600"/>
                        </a:spcAft>
                      </a:pPr>
                      <a:r>
                        <a:rPr lang="el-GR" sz="1200" dirty="0">
                          <a:effectLst/>
                        </a:rPr>
                        <a:t>DIEK AIGALEO </a:t>
                      </a:r>
                      <a:r>
                        <a:rPr lang="el-GR" sz="1200" dirty="0" err="1">
                          <a:effectLst/>
                        </a:rPr>
                        <a:t>represents</a:t>
                      </a:r>
                      <a:r>
                        <a:rPr lang="el-GR" sz="1200" dirty="0">
                          <a:effectLst/>
                        </a:rPr>
                        <a:t> Greek </a:t>
                      </a:r>
                      <a:r>
                        <a:rPr lang="el-GR" sz="1200" dirty="0" err="1">
                          <a:effectLst/>
                        </a:rPr>
                        <a:t>Ministry</a:t>
                      </a:r>
                      <a:r>
                        <a:rPr lang="el-GR" sz="1200" dirty="0">
                          <a:effectLst/>
                        </a:rPr>
                        <a:t> of </a:t>
                      </a:r>
                      <a:r>
                        <a:rPr lang="el-GR" sz="1200" dirty="0" err="1">
                          <a:effectLst/>
                        </a:rPr>
                        <a:t>Education</a:t>
                      </a:r>
                      <a:r>
                        <a:rPr lang="el-GR" sz="1200" dirty="0">
                          <a:effectLst/>
                        </a:rPr>
                        <a:t> </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Bef>
                          <a:spcPts val="600"/>
                        </a:spcBef>
                        <a:spcAft>
                          <a:spcPts val="600"/>
                        </a:spcAft>
                      </a:pPr>
                      <a:r>
                        <a:rPr lang="el-GR" sz="900" dirty="0">
                          <a:effectLst/>
                        </a:rPr>
                        <a:t>1/10/2020-30/9/2024</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Bef>
                          <a:spcPts val="600"/>
                        </a:spcBef>
                      </a:pPr>
                      <a:r>
                        <a:rPr lang="el-GR" sz="1200" u="sng" dirty="0">
                          <a:effectLst/>
                          <a:hlinkClick r:id="rId2"/>
                        </a:rPr>
                        <a:t>https://chaise-blockchainskills.eu/</a:t>
                      </a:r>
                      <a:endParaRPr lang="el-GR" sz="1200" dirty="0">
                        <a:effectLst/>
                      </a:endParaRPr>
                    </a:p>
                    <a:p>
                      <a:pPr>
                        <a:spcBef>
                          <a:spcPts val="600"/>
                        </a:spcBef>
                        <a:spcAft>
                          <a:spcPts val="600"/>
                        </a:spcAft>
                      </a:pPr>
                      <a:r>
                        <a:rPr lang="el-GR" sz="900" dirty="0">
                          <a:effectLst/>
                        </a:rPr>
                        <a:t>&amp;</a:t>
                      </a:r>
                      <a:endParaRPr lang="el-GR" sz="1200" dirty="0">
                        <a:effectLst/>
                      </a:endParaRPr>
                    </a:p>
                    <a:p>
                      <a:pPr>
                        <a:spcBef>
                          <a:spcPts val="600"/>
                        </a:spcBef>
                        <a:spcAft>
                          <a:spcPts val="600"/>
                        </a:spcAft>
                      </a:pPr>
                      <a:r>
                        <a:rPr lang="el-GR" sz="900" u="sng" dirty="0">
                          <a:effectLst/>
                          <a:hlinkClick r:id="rId3"/>
                        </a:rPr>
                        <a:t>https://iekaigal.att.sch.gr/?page_id=955</a:t>
                      </a:r>
                      <a:endParaRPr lang="el-GR" sz="1200" dirty="0">
                        <a:effectLst/>
                      </a:endParaRPr>
                    </a:p>
                  </a:txBody>
                  <a:tcPr marL="68580" marR="68580" marT="0" marB="0"/>
                </a:tc>
                <a:extLst>
                  <a:ext uri="{0D108BD9-81ED-4DB2-BD59-A6C34878D82A}">
                    <a16:rowId xmlns:a16="http://schemas.microsoft.com/office/drawing/2014/main" val="2575837161"/>
                  </a:ext>
                </a:extLst>
              </a:tr>
              <a:tr h="969992">
                <a:tc>
                  <a:txBody>
                    <a:bodyPr/>
                    <a:lstStyle/>
                    <a:p>
                      <a:pPr>
                        <a:spcBef>
                          <a:spcPts val="600"/>
                        </a:spcBef>
                        <a:spcAft>
                          <a:spcPts val="600"/>
                        </a:spcAft>
                      </a:pPr>
                      <a:r>
                        <a:rPr lang="el-GR" sz="1200">
                          <a:effectLst/>
                        </a:rPr>
                        <a:t>DIEK AIGALEO</a:t>
                      </a:r>
                    </a:p>
                    <a:p>
                      <a:pPr>
                        <a:spcBef>
                          <a:spcPts val="600"/>
                        </a:spcBef>
                        <a:spcAft>
                          <a:spcPts val="600"/>
                        </a:spcAft>
                      </a:pPr>
                      <a:r>
                        <a:rPr lang="el-GR" sz="1200">
                          <a:effectLst/>
                        </a:rPr>
                        <a:t>STEM4AGRI- </a:t>
                      </a:r>
                      <a:r>
                        <a:rPr lang="el-GR" sz="900">
                          <a:effectLst/>
                        </a:rPr>
                        <a:t>STEM Practices For Modernising Agricultural Training</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Bef>
                          <a:spcPts val="600"/>
                        </a:spcBef>
                      </a:pPr>
                      <a:r>
                        <a:rPr lang="el-GR" sz="1200">
                          <a:effectLst/>
                        </a:rPr>
                        <a:t>2021-1-EL01-KA210-VET-000032913</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Bef>
                          <a:spcPts val="600"/>
                        </a:spcBef>
                        <a:spcAft>
                          <a:spcPts val="600"/>
                        </a:spcAft>
                      </a:pPr>
                      <a:r>
                        <a:rPr lang="el-GR" sz="900" dirty="0">
                          <a:effectLst/>
                        </a:rPr>
                        <a:t>1/3/2022-30/9/2024</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Bef>
                          <a:spcPts val="600"/>
                        </a:spcBef>
                      </a:pP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34192703"/>
                  </a:ext>
                </a:extLst>
              </a:tr>
              <a:tr h="939026">
                <a:tc>
                  <a:txBody>
                    <a:bodyPr/>
                    <a:lstStyle/>
                    <a:p>
                      <a:pPr>
                        <a:spcBef>
                          <a:spcPts val="600"/>
                        </a:spcBef>
                        <a:spcAft>
                          <a:spcPts val="600"/>
                        </a:spcAft>
                      </a:pPr>
                      <a:r>
                        <a:rPr lang="el-GR" sz="1200" dirty="0">
                          <a:effectLst/>
                        </a:rPr>
                        <a:t>DIEK AIGALEO </a:t>
                      </a:r>
                      <a:r>
                        <a:rPr lang="el-GR" sz="1200" b="1" dirty="0">
                          <a:effectLst/>
                        </a:rPr>
                        <a:t>ACCREDITATION MOBILITY</a:t>
                      </a:r>
                      <a:endParaRPr lang="el-G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Bef>
                          <a:spcPts val="600"/>
                        </a:spcBef>
                      </a:pPr>
                      <a:r>
                        <a:rPr lang="el-GR" sz="1200" dirty="0">
                          <a:effectLst/>
                        </a:rPr>
                        <a:t>2021-1-EL01-KA121-VET-000010659</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Bef>
                          <a:spcPts val="600"/>
                        </a:spcBef>
                        <a:spcAft>
                          <a:spcPts val="600"/>
                        </a:spcAft>
                      </a:pPr>
                      <a:r>
                        <a:rPr lang="el-GR" sz="900" dirty="0">
                          <a:effectLst/>
                        </a:rPr>
                        <a:t>1/9/2021-30/11/2022</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Bef>
                          <a:spcPts val="600"/>
                        </a:spcBef>
                      </a:pPr>
                      <a:r>
                        <a:rPr lang="el-GR" sz="1200" dirty="0">
                          <a:effectLst/>
                        </a:rPr>
                        <a:t>https://iekaigal.att.sch.gr/?page_id=358</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31561355"/>
                  </a:ext>
                </a:extLst>
              </a:tr>
              <a:tr h="939026">
                <a:tc>
                  <a:txBody>
                    <a:bodyPr/>
                    <a:lstStyle/>
                    <a:p>
                      <a:pPr>
                        <a:spcBef>
                          <a:spcPts val="600"/>
                        </a:spcBef>
                        <a:spcAft>
                          <a:spcPts val="6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SECOVE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Sustainable Energy Center of Vocational Excellence</a:t>
                      </a:r>
                    </a:p>
                  </a:txBody>
                  <a:tcPr marL="68580" marR="68580" marT="0" marB="0"/>
                </a:tc>
                <a:tc>
                  <a:txBody>
                    <a:bodyPr/>
                    <a:lstStyle/>
                    <a:p>
                      <a:pPr algn="just">
                        <a:spcBef>
                          <a:spcPts val="600"/>
                        </a:spcBef>
                      </a:pPr>
                      <a:r>
                        <a:rPr lang="el-GR" sz="1200" dirty="0">
                          <a:effectLst/>
                          <a:latin typeface="Calibri" panose="020F0502020204030204" pitchFamily="34" charset="0"/>
                          <a:ea typeface="Calibri" panose="020F0502020204030204" pitchFamily="34" charset="0"/>
                          <a:cs typeface="Times New Roman" panose="02020603050405020304" pitchFamily="18" charset="0"/>
                        </a:rPr>
                        <a:t>101056201</a:t>
                      </a:r>
                    </a:p>
                  </a:txBody>
                  <a:tcPr marL="68580" marR="68580" marT="0" marB="0"/>
                </a:tc>
                <a:tc>
                  <a:txBody>
                    <a:bodyPr/>
                    <a:lstStyle/>
                    <a:p>
                      <a:pPr>
                        <a:spcBef>
                          <a:spcPts val="600"/>
                        </a:spcBef>
                        <a:spcAft>
                          <a:spcPts val="6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1/6/2022-30/5/2026</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Bef>
                          <a:spcPts val="600"/>
                        </a:spcBef>
                      </a:pPr>
                      <a:r>
                        <a:rPr lang="en-US" sz="1200" dirty="0">
                          <a:effectLst/>
                          <a:latin typeface="Calibri" panose="020F0502020204030204" pitchFamily="34" charset="0"/>
                          <a:ea typeface="Calibri" panose="020F0502020204030204" pitchFamily="34" charset="0"/>
                          <a:cs typeface="Times New Roman" panose="02020603050405020304" pitchFamily="18" charset="0"/>
                        </a:rPr>
                        <a:t>https://secove-project.eu/</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65107431"/>
                  </a:ext>
                </a:extLst>
              </a:tr>
              <a:tr h="939026">
                <a:tc>
                  <a:txBody>
                    <a:bodyPr/>
                    <a:lstStyle/>
                    <a:p>
                      <a:pPr>
                        <a:spcBef>
                          <a:spcPts val="600"/>
                        </a:spcBef>
                        <a:spcAft>
                          <a:spcPts val="6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AR4FOOD</a:t>
                      </a:r>
                    </a:p>
                  </a:txBody>
                  <a:tcPr marL="68580" marR="68580" marT="0" marB="0"/>
                </a:tc>
                <a:tc>
                  <a:txBody>
                    <a:bodyPr/>
                    <a:lstStyle/>
                    <a:p>
                      <a:pPr algn="just">
                        <a:spcBef>
                          <a:spcPts val="600"/>
                        </a:spcBef>
                      </a:pPr>
                      <a:r>
                        <a:rPr lang="en-US" sz="1200" dirty="0">
                          <a:effectLst/>
                          <a:latin typeface="Calibri" panose="020F0502020204030204" pitchFamily="34" charset="0"/>
                          <a:ea typeface="Calibri" panose="020F0502020204030204" pitchFamily="34" charset="0"/>
                          <a:cs typeface="Times New Roman" panose="02020603050405020304" pitchFamily="18" charset="0"/>
                        </a:rPr>
                        <a:t>2022-1-EL01-KA210-VET-000081341</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Bef>
                          <a:spcPts val="600"/>
                        </a:spcBef>
                        <a:spcAft>
                          <a:spcPts val="6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1/1/2023 – 31/12/2024</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Bef>
                          <a:spcPts val="600"/>
                        </a:spcBef>
                      </a:pP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17479417"/>
                  </a:ext>
                </a:extLst>
              </a:tr>
            </a:tbl>
          </a:graphicData>
        </a:graphic>
      </p:graphicFrame>
      <p:sp>
        <p:nvSpPr>
          <p:cNvPr id="3" name="Θέση ημερομηνίας 2">
            <a:extLst>
              <a:ext uri="{FF2B5EF4-FFF2-40B4-BE49-F238E27FC236}">
                <a16:creationId xmlns:a16="http://schemas.microsoft.com/office/drawing/2014/main" id="{8414CB8E-703D-0795-A459-44BE36E88EB5}"/>
              </a:ext>
            </a:extLst>
          </p:cNvPr>
          <p:cNvSpPr>
            <a:spLocks noGrp="1"/>
          </p:cNvSpPr>
          <p:nvPr>
            <p:ph type="dt" sz="half" idx="10"/>
          </p:nvPr>
        </p:nvSpPr>
        <p:spPr/>
        <p:txBody>
          <a:bodyPr/>
          <a:lstStyle/>
          <a:p>
            <a:pPr>
              <a:defRPr/>
            </a:pPr>
            <a:fld id="{3195238E-0B80-4CA2-BC39-D83A228AD632}" type="datetime1">
              <a:rPr lang="en-US" smtClean="0"/>
              <a:pPr>
                <a:defRPr/>
              </a:pPr>
              <a:t>10/5/2023</a:t>
            </a:fld>
            <a:endParaRPr lang="en-US"/>
          </a:p>
        </p:txBody>
      </p:sp>
      <p:pic>
        <p:nvPicPr>
          <p:cNvPr id="6" name="Εικόνα 5">
            <a:extLst>
              <a:ext uri="{FF2B5EF4-FFF2-40B4-BE49-F238E27FC236}">
                <a16:creationId xmlns:a16="http://schemas.microsoft.com/office/drawing/2014/main" id="{EA0E79C8-7168-FCD6-0A03-CEE85B030A28}"/>
              </a:ext>
            </a:extLst>
          </p:cNvPr>
          <p:cNvPicPr>
            <a:picLocks noChangeAspect="1"/>
          </p:cNvPicPr>
          <p:nvPr/>
        </p:nvPicPr>
        <p:blipFill>
          <a:blip r:embed="rId4"/>
          <a:stretch>
            <a:fillRect/>
          </a:stretch>
        </p:blipFill>
        <p:spPr>
          <a:xfrm>
            <a:off x="3608748" y="44624"/>
            <a:ext cx="1926503" cy="1371719"/>
          </a:xfrm>
          <a:prstGeom prst="rect">
            <a:avLst/>
          </a:prstGeom>
        </p:spPr>
      </p:pic>
    </p:spTree>
    <p:extLst>
      <p:ext uri="{BB962C8B-B14F-4D97-AF65-F5344CB8AC3E}">
        <p14:creationId xmlns:p14="http://schemas.microsoft.com/office/powerpoint/2010/main" val="32638551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pPr>
              <a:defRPr/>
            </a:pPr>
            <a:fld id="{3195238E-0B80-4CA2-BC39-D83A228AD632}" type="datetime1">
              <a:rPr lang="en-US" smtClean="0"/>
              <a:pPr>
                <a:defRPr/>
              </a:pPr>
              <a:t>10/5/2023</a:t>
            </a:fld>
            <a:endParaRPr lang="en-US"/>
          </a:p>
        </p:txBody>
      </p:sp>
      <p:sp>
        <p:nvSpPr>
          <p:cNvPr id="4" name="3 - Τίτλος"/>
          <p:cNvSpPr>
            <a:spLocks noGrp="1"/>
          </p:cNvSpPr>
          <p:nvPr>
            <p:ph type="title"/>
          </p:nvPr>
        </p:nvSpPr>
        <p:spPr/>
        <p:txBody>
          <a:bodyPr/>
          <a:lstStyle/>
          <a:p>
            <a:endParaRPr lang="el-GR"/>
          </a:p>
        </p:txBody>
      </p:sp>
      <p:pic>
        <p:nvPicPr>
          <p:cNvPr id="1026" name="Picture 2"/>
          <p:cNvPicPr>
            <a:picLocks noGrp="1" noChangeAspect="1" noChangeArrowheads="1"/>
          </p:cNvPicPr>
          <p:nvPr>
            <p:ph idx="1"/>
          </p:nvPr>
        </p:nvPicPr>
        <p:blipFill>
          <a:blip r:embed="rId2"/>
          <a:srcRect/>
          <a:stretch>
            <a:fillRect/>
          </a:stretch>
        </p:blipFill>
        <p:spPr bwMode="auto">
          <a:xfrm>
            <a:off x="428596" y="357166"/>
            <a:ext cx="8206901" cy="6155176"/>
          </a:xfrm>
          <a:prstGeom prst="rect">
            <a:avLst/>
          </a:prstGeom>
          <a:noFill/>
          <a:ln w="9525">
            <a:noFill/>
            <a:miter lim="800000"/>
            <a:headEnd/>
            <a:tailEnd/>
          </a:ln>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1"/>
          <p:cNvSpPr txBox="1">
            <a:spLocks noChangeArrowheads="1"/>
          </p:cNvSpPr>
          <p:nvPr/>
        </p:nvSpPr>
        <p:spPr bwMode="auto">
          <a:xfrm>
            <a:off x="1258888" y="1052513"/>
            <a:ext cx="6400800" cy="5072062"/>
          </a:xfrm>
          <a:prstGeom prst="rect">
            <a:avLst/>
          </a:prstGeom>
          <a:noFill/>
          <a:ln w="9525">
            <a:noFill/>
            <a:round/>
            <a:headEnd/>
            <a:tailEnd/>
          </a:ln>
        </p:spPr>
        <p:txBody>
          <a:bodyPr lIns="90000" tIns="45000" rIns="90000" bIns="45000"/>
          <a:lstStyle/>
          <a:p>
            <a:pPr algn="ctr" hangingPunct="1">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endParaRPr lang="el-GR" sz="4000" b="1" dirty="0">
              <a:solidFill>
                <a:srgbClr val="572314"/>
              </a:solidFill>
              <a:latin typeface="Calibri" pitchFamily="32" charset="0"/>
            </a:endParaRPr>
          </a:p>
          <a:p>
            <a:pPr algn="ctr" hangingPunct="1">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endParaRPr lang="el-GR" sz="4000" b="1" dirty="0">
              <a:solidFill>
                <a:srgbClr val="572314"/>
              </a:solidFill>
              <a:latin typeface="Calibri" pitchFamily="32" charset="0"/>
            </a:endParaRPr>
          </a:p>
          <a:p>
            <a:pPr algn="ctr" hangingPunct="1">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endParaRPr lang="en-US" sz="4000" b="1" dirty="0">
              <a:solidFill>
                <a:srgbClr val="572314"/>
              </a:solidFill>
              <a:latin typeface="Calibri" pitchFamily="32" charset="0"/>
            </a:endParaRPr>
          </a:p>
          <a:p>
            <a:pPr algn="ctr" hangingPunct="1">
              <a:lnSpc>
                <a:spcPct val="100000"/>
              </a:lnSpc>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l-GR" sz="4000" b="1" dirty="0">
                <a:solidFill>
                  <a:srgbClr val="572314"/>
                </a:solidFill>
                <a:latin typeface="Calibri" pitchFamily="32" charset="0"/>
              </a:rPr>
              <a:t>ΚΑΛΗ ΧΡΟΝΙΑ</a:t>
            </a:r>
            <a:br>
              <a:rPr lang="el-GR" sz="4000" b="1" dirty="0">
                <a:solidFill>
                  <a:srgbClr val="572314"/>
                </a:solidFill>
                <a:latin typeface="Calibri" pitchFamily="32" charset="0"/>
              </a:rPr>
            </a:br>
            <a:br>
              <a:rPr lang="el-GR" sz="4000" b="1" dirty="0">
                <a:solidFill>
                  <a:srgbClr val="572314"/>
                </a:solidFill>
                <a:latin typeface="Calibri" pitchFamily="32" charset="0"/>
              </a:rPr>
            </a:br>
            <a:r>
              <a:rPr lang="el-GR" sz="4000" b="1" dirty="0">
                <a:solidFill>
                  <a:srgbClr val="572314"/>
                </a:solidFill>
                <a:latin typeface="Calibri" pitchFamily="32" charset="0"/>
              </a:rPr>
              <a:t> ΚΑΙ </a:t>
            </a:r>
            <a:br>
              <a:rPr lang="el-GR" sz="4000" b="1" dirty="0">
                <a:solidFill>
                  <a:srgbClr val="572314"/>
                </a:solidFill>
                <a:latin typeface="Calibri" pitchFamily="32" charset="0"/>
              </a:rPr>
            </a:br>
            <a:br>
              <a:rPr lang="el-GR" sz="4000" b="1" dirty="0">
                <a:solidFill>
                  <a:srgbClr val="572314"/>
                </a:solidFill>
                <a:latin typeface="Calibri" pitchFamily="32" charset="0"/>
              </a:rPr>
            </a:br>
            <a:r>
              <a:rPr lang="el-GR" sz="4000" b="1" dirty="0">
                <a:solidFill>
                  <a:srgbClr val="572314"/>
                </a:solidFill>
                <a:latin typeface="Calibri" pitchFamily="32" charset="0"/>
              </a:rPr>
              <a:t>ΚΑΛΕΣ ΣΠΟΥΔΕΣ</a:t>
            </a:r>
            <a:br>
              <a:rPr lang="el-GR" sz="4000" b="1" dirty="0">
                <a:solidFill>
                  <a:srgbClr val="572314"/>
                </a:solidFill>
                <a:latin typeface="Calibri" pitchFamily="32" charset="0"/>
              </a:rPr>
            </a:br>
            <a:br>
              <a:rPr lang="el-GR" sz="4000" b="1" dirty="0">
                <a:solidFill>
                  <a:srgbClr val="572314"/>
                </a:solidFill>
                <a:latin typeface="Calibri" pitchFamily="32" charset="0"/>
              </a:rPr>
            </a:br>
            <a:endParaRPr lang="el-GR" sz="4000" b="1" dirty="0">
              <a:solidFill>
                <a:srgbClr val="572314"/>
              </a:solidFill>
              <a:latin typeface="Calibri" pitchFamily="32" charset="0"/>
            </a:endParaRPr>
          </a:p>
        </p:txBody>
      </p:sp>
      <p:sp>
        <p:nvSpPr>
          <p:cNvPr id="32771" name="Text Box 2"/>
          <p:cNvSpPr txBox="1">
            <a:spLocks noChangeArrowheads="1"/>
          </p:cNvSpPr>
          <p:nvPr/>
        </p:nvSpPr>
        <p:spPr bwMode="auto">
          <a:xfrm>
            <a:off x="2578100" y="1066800"/>
            <a:ext cx="6400800" cy="76200"/>
          </a:xfrm>
          <a:prstGeom prst="rect">
            <a:avLst/>
          </a:prstGeom>
          <a:noFill/>
          <a:ln w="9525">
            <a:noFill/>
            <a:round/>
            <a:headEnd/>
            <a:tailEnd/>
          </a:ln>
        </p:spPr>
        <p:txBody>
          <a:bodyPr wrap="none" anchor="ctr"/>
          <a:lstStyle/>
          <a:p>
            <a:endParaRPr lang="el-GR"/>
          </a:p>
        </p:txBody>
      </p:sp>
      <p:pic>
        <p:nvPicPr>
          <p:cNvPr id="3" name="Εικόνα 2">
            <a:extLst>
              <a:ext uri="{FF2B5EF4-FFF2-40B4-BE49-F238E27FC236}">
                <a16:creationId xmlns:a16="http://schemas.microsoft.com/office/drawing/2014/main" id="{C9F63E78-35FC-1EBF-FF0F-AA8D9428EB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8888" y="0"/>
            <a:ext cx="6135092" cy="2821689"/>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ημερομηνίας"/>
          <p:cNvSpPr>
            <a:spLocks noGrp="1"/>
          </p:cNvSpPr>
          <p:nvPr>
            <p:ph type="dt" sz="half" idx="10"/>
          </p:nvPr>
        </p:nvSpPr>
        <p:spPr/>
        <p:txBody>
          <a:bodyPr/>
          <a:lstStyle/>
          <a:p>
            <a:pPr>
              <a:defRPr/>
            </a:pPr>
            <a:fld id="{439F7C0D-00DD-4D63-9E32-83B97519D01D}" type="datetime1">
              <a:rPr lang="en-US" smtClean="0"/>
              <a:pPr>
                <a:defRPr/>
              </a:pPr>
              <a:t>10/5/2023</a:t>
            </a:fld>
            <a:endParaRPr lang="en-US"/>
          </a:p>
        </p:txBody>
      </p:sp>
      <p:sp>
        <p:nvSpPr>
          <p:cNvPr id="6" name="5 - Τίτλος"/>
          <p:cNvSpPr>
            <a:spLocks noGrp="1"/>
          </p:cNvSpPr>
          <p:nvPr>
            <p:ph type="title"/>
          </p:nvPr>
        </p:nvSpPr>
        <p:spPr/>
        <p:txBody>
          <a:bodyPr>
            <a:normAutofit fontScale="90000"/>
          </a:bodyPr>
          <a:lstStyle/>
          <a:p>
            <a:r>
              <a:rPr lang="el-GR" dirty="0"/>
              <a:t>Οι νέες ειδικότητες του ΔΙΕΚ Αιγάλεω – 2023Β’</a:t>
            </a:r>
          </a:p>
        </p:txBody>
      </p:sp>
      <p:graphicFrame>
        <p:nvGraphicFramePr>
          <p:cNvPr id="8" name="7 - Θέση περιεχομένου"/>
          <p:cNvGraphicFramePr>
            <a:graphicFrameLocks noGrp="1"/>
          </p:cNvGraphicFramePr>
          <p:nvPr>
            <p:ph idx="1"/>
            <p:extLst>
              <p:ext uri="{D42A27DB-BD31-4B8C-83A1-F6EECF244321}">
                <p14:modId xmlns:p14="http://schemas.microsoft.com/office/powerpoint/2010/main" val="2877300209"/>
              </p:ext>
            </p:extLst>
          </p:nvPr>
        </p:nvGraphicFramePr>
        <p:xfrm>
          <a:off x="457200" y="1310708"/>
          <a:ext cx="8229600" cy="5309860"/>
        </p:xfrm>
        <a:graphic>
          <a:graphicData uri="http://schemas.openxmlformats.org/drawingml/2006/table">
            <a:tbl>
              <a:tblPr firstRow="1" bandRow="1">
                <a:tableStyleId>{5C22544A-7EE6-4342-B048-85BDC9FD1C3A}</a:tableStyleId>
              </a:tblPr>
              <a:tblGrid>
                <a:gridCol w="7115196">
                  <a:extLst>
                    <a:ext uri="{9D8B030D-6E8A-4147-A177-3AD203B41FA5}">
                      <a16:colId xmlns:a16="http://schemas.microsoft.com/office/drawing/2014/main" val="20000"/>
                    </a:ext>
                  </a:extLst>
                </a:gridCol>
                <a:gridCol w="1114404">
                  <a:extLst>
                    <a:ext uri="{9D8B030D-6E8A-4147-A177-3AD203B41FA5}">
                      <a16:colId xmlns:a16="http://schemas.microsoft.com/office/drawing/2014/main" val="20001"/>
                    </a:ext>
                  </a:extLst>
                </a:gridCol>
              </a:tblGrid>
              <a:tr h="554980">
                <a:tc>
                  <a:txBody>
                    <a:bodyPr/>
                    <a:lstStyle/>
                    <a:p>
                      <a:r>
                        <a:rPr lang="el-GR" dirty="0"/>
                        <a:t>ΕΙΔΙΚΟΤΗΤΕΣ</a:t>
                      </a:r>
                    </a:p>
                  </a:txBody>
                  <a:tcPr/>
                </a:tc>
                <a:tc>
                  <a:txBody>
                    <a:bodyPr/>
                    <a:lstStyle/>
                    <a:p>
                      <a:endParaRPr lang="el-GR" dirty="0"/>
                    </a:p>
                  </a:txBody>
                  <a:tcPr/>
                </a:tc>
                <a:extLst>
                  <a:ext uri="{0D108BD9-81ED-4DB2-BD59-A6C34878D82A}">
                    <a16:rowId xmlns:a16="http://schemas.microsoft.com/office/drawing/2014/main" val="10000"/>
                  </a:ext>
                </a:extLst>
              </a:tr>
              <a:tr h="361282">
                <a:tc>
                  <a:txBody>
                    <a:bodyPr/>
                    <a:lstStyle/>
                    <a:p>
                      <a:r>
                        <a:rPr kumimoji="0" lang="el-GR" kern="1200" dirty="0">
                          <a:solidFill>
                            <a:schemeClr val="dk1"/>
                          </a:solidFill>
                          <a:latin typeface="+mn-lt"/>
                          <a:ea typeface="+mn-ea"/>
                          <a:cs typeface="+mn-cs"/>
                        </a:rPr>
                        <a:t>ΤΕΧΝΙΚΟΣ ΑΝΕΛΚΥΣΤΗΡΩΝ</a:t>
                      </a:r>
                      <a:endParaRPr lang="el-GR" dirty="0"/>
                    </a:p>
                  </a:txBody>
                  <a:tcPr/>
                </a:tc>
                <a:tc>
                  <a:txBody>
                    <a:bodyPr/>
                    <a:lstStyle/>
                    <a:p>
                      <a:r>
                        <a:rPr lang="el-GR" dirty="0"/>
                        <a:t>24</a:t>
                      </a:r>
                    </a:p>
                  </a:txBody>
                  <a:tcPr/>
                </a:tc>
                <a:extLst>
                  <a:ext uri="{0D108BD9-81ED-4DB2-BD59-A6C34878D82A}">
                    <a16:rowId xmlns:a16="http://schemas.microsoft.com/office/drawing/2014/main" val="10001"/>
                  </a:ext>
                </a:extLst>
              </a:tr>
              <a:tr h="361282">
                <a:tc>
                  <a:txBody>
                    <a:bodyPr/>
                    <a:lstStyle/>
                    <a:p>
                      <a:r>
                        <a:rPr kumimoji="0" lang="el-GR" kern="1200" dirty="0">
                          <a:solidFill>
                            <a:schemeClr val="dk1"/>
                          </a:solidFill>
                          <a:latin typeface="+mn-lt"/>
                          <a:ea typeface="+mn-ea"/>
                          <a:cs typeface="+mn-cs"/>
                        </a:rPr>
                        <a:t>ΤΕΧΝΙΚΟΣ ΕΦΑΡΜΟΓΩΝ ΠΛΗΡΟΦΟΡΙΚΗΣ (ΠΟΛΥΜΕΣΑ / </a:t>
                      </a:r>
                      <a:r>
                        <a:rPr kumimoji="0" lang="en-GB" kern="1200" dirty="0">
                          <a:solidFill>
                            <a:schemeClr val="dk1"/>
                          </a:solidFill>
                          <a:latin typeface="+mn-lt"/>
                          <a:ea typeface="+mn-ea"/>
                          <a:cs typeface="+mn-cs"/>
                        </a:rPr>
                        <a:t>WEB DESIGNER -DEVELOPER / VIDEO GAMES)</a:t>
                      </a:r>
                      <a:endParaRPr lang="el-GR" dirty="0"/>
                    </a:p>
                  </a:txBody>
                  <a:tcPr/>
                </a:tc>
                <a:tc>
                  <a:txBody>
                    <a:bodyPr/>
                    <a:lstStyle/>
                    <a:p>
                      <a:r>
                        <a:rPr lang="el-GR" dirty="0"/>
                        <a:t>53</a:t>
                      </a:r>
                    </a:p>
                  </a:txBody>
                  <a:tcPr/>
                </a:tc>
                <a:extLst>
                  <a:ext uri="{0D108BD9-81ED-4DB2-BD59-A6C34878D82A}">
                    <a16:rowId xmlns:a16="http://schemas.microsoft.com/office/drawing/2014/main" val="10002"/>
                  </a:ext>
                </a:extLst>
              </a:tr>
              <a:tr h="361282">
                <a:tc>
                  <a:txBody>
                    <a:bodyPr/>
                    <a:lstStyle/>
                    <a:p>
                      <a:r>
                        <a:rPr kumimoji="0" lang="el-GR" kern="1200" dirty="0">
                          <a:solidFill>
                            <a:schemeClr val="dk1"/>
                          </a:solidFill>
                          <a:latin typeface="+mn-lt"/>
                          <a:ea typeface="+mn-ea"/>
                          <a:cs typeface="+mn-cs"/>
                        </a:rPr>
                        <a:t>ΤΕΧΝΙΚΟΣ Η/Υ</a:t>
                      </a:r>
                      <a:endParaRPr lang="el-GR" dirty="0"/>
                    </a:p>
                  </a:txBody>
                  <a:tcPr/>
                </a:tc>
                <a:tc>
                  <a:txBody>
                    <a:bodyPr/>
                    <a:lstStyle/>
                    <a:p>
                      <a:r>
                        <a:rPr lang="el-GR" dirty="0"/>
                        <a:t>49</a:t>
                      </a:r>
                    </a:p>
                  </a:txBody>
                  <a:tcPr/>
                </a:tc>
                <a:extLst>
                  <a:ext uri="{0D108BD9-81ED-4DB2-BD59-A6C34878D82A}">
                    <a16:rowId xmlns:a16="http://schemas.microsoft.com/office/drawing/2014/main" val="10003"/>
                  </a:ext>
                </a:extLst>
              </a:tr>
              <a:tr h="361282">
                <a:tc>
                  <a:txBody>
                    <a:bodyPr/>
                    <a:lstStyle/>
                    <a:p>
                      <a:r>
                        <a:rPr kumimoji="0" lang="el-GR" kern="1200" dirty="0">
                          <a:solidFill>
                            <a:schemeClr val="dk1"/>
                          </a:solidFill>
                          <a:latin typeface="+mn-lt"/>
                          <a:ea typeface="+mn-ea"/>
                          <a:cs typeface="+mn-cs"/>
                        </a:rPr>
                        <a:t>ΤΕΧΝΙΚΟΣ ΑΥΤΟΜΑΤΙΣΤΩΝ ΝΑΥΤΙΛΙΑΣ</a:t>
                      </a:r>
                      <a:endParaRPr lang="el-GR" dirty="0"/>
                    </a:p>
                  </a:txBody>
                  <a:tcPr/>
                </a:tc>
                <a:tc>
                  <a:txBody>
                    <a:bodyPr/>
                    <a:lstStyle/>
                    <a:p>
                      <a:r>
                        <a:rPr lang="el-GR" dirty="0"/>
                        <a:t>52</a:t>
                      </a:r>
                    </a:p>
                  </a:txBody>
                  <a:tcPr/>
                </a:tc>
                <a:extLst>
                  <a:ext uri="{0D108BD9-81ED-4DB2-BD59-A6C34878D82A}">
                    <a16:rowId xmlns:a16="http://schemas.microsoft.com/office/drawing/2014/main" val="10004"/>
                  </a:ext>
                </a:extLst>
              </a:tr>
              <a:tr h="361282">
                <a:tc>
                  <a:txBody>
                    <a:bodyPr/>
                    <a:lstStyle/>
                    <a:p>
                      <a:r>
                        <a:rPr lang="el-GR" dirty="0"/>
                        <a:t>ΣΤΕΛΕΧΟΣ ΨΗΦΙΑΚΟΥ MARKETING ΣΤΟ ΗΛΕΚΤΡΟΝΙΚΟ ΕΜΠΟΡΙΟ</a:t>
                      </a:r>
                    </a:p>
                  </a:txBody>
                  <a:tcPr/>
                </a:tc>
                <a:tc>
                  <a:txBody>
                    <a:bodyPr/>
                    <a:lstStyle/>
                    <a:p>
                      <a:r>
                        <a:rPr lang="el-GR" dirty="0"/>
                        <a:t>44</a:t>
                      </a:r>
                    </a:p>
                  </a:txBody>
                  <a:tcPr/>
                </a:tc>
                <a:extLst>
                  <a:ext uri="{0D108BD9-81ED-4DB2-BD59-A6C34878D82A}">
                    <a16:rowId xmlns:a16="http://schemas.microsoft.com/office/drawing/2014/main" val="10005"/>
                  </a:ext>
                </a:extLst>
              </a:tr>
              <a:tr h="361282">
                <a:tc>
                  <a:txBody>
                    <a:bodyPr/>
                    <a:lstStyle/>
                    <a:p>
                      <a:r>
                        <a:rPr kumimoji="0" lang="el-GR" kern="1200" dirty="0">
                          <a:solidFill>
                            <a:schemeClr val="dk1"/>
                          </a:solidFill>
                          <a:latin typeface="+mn-lt"/>
                          <a:ea typeface="+mn-ea"/>
                          <a:cs typeface="+mn-cs"/>
                        </a:rPr>
                        <a:t>ΤΕΧΝΙΚΟΣ ΕΓΚΑΤΑΣΤΑΣΕΩΝ ΑΝΑΝΕΩΣΙΜΩΝ ΠΗΓΩ ΕΝΕΡΓΕΙΑΣ</a:t>
                      </a:r>
                      <a:endParaRPr lang="el-GR" dirty="0"/>
                    </a:p>
                  </a:txBody>
                  <a:tcPr/>
                </a:tc>
                <a:tc>
                  <a:txBody>
                    <a:bodyPr/>
                    <a:lstStyle/>
                    <a:p>
                      <a:r>
                        <a:rPr lang="el-GR" dirty="0"/>
                        <a:t>28</a:t>
                      </a:r>
                    </a:p>
                  </a:txBody>
                  <a:tcPr/>
                </a:tc>
                <a:extLst>
                  <a:ext uri="{0D108BD9-81ED-4DB2-BD59-A6C34878D82A}">
                    <a16:rowId xmlns:a16="http://schemas.microsoft.com/office/drawing/2014/main" val="10006"/>
                  </a:ext>
                </a:extLst>
              </a:tr>
              <a:tr h="361282">
                <a:tc>
                  <a:txBody>
                    <a:bodyPr/>
                    <a:lstStyle/>
                    <a:p>
                      <a:r>
                        <a:rPr lang="el-GR" dirty="0"/>
                        <a:t>Μηχανικός Θερμικών Εγκαταστάσεων και Μηχανικός Τεχνολογίας Πετρελαίου και Φυσικού Αερίου</a:t>
                      </a:r>
                    </a:p>
                  </a:txBody>
                  <a:tcPr/>
                </a:tc>
                <a:tc>
                  <a:txBody>
                    <a:bodyPr/>
                    <a:lstStyle/>
                    <a:p>
                      <a:r>
                        <a:rPr lang="el-GR" dirty="0"/>
                        <a:t>46</a:t>
                      </a:r>
                    </a:p>
                  </a:txBody>
                  <a:tcPr/>
                </a:tc>
                <a:extLst>
                  <a:ext uri="{0D108BD9-81ED-4DB2-BD59-A6C34878D82A}">
                    <a16:rowId xmlns:a16="http://schemas.microsoft.com/office/drawing/2014/main" val="10007"/>
                  </a:ext>
                </a:extLst>
              </a:tr>
              <a:tr h="361282">
                <a:tc>
                  <a:txBody>
                    <a:bodyPr/>
                    <a:lstStyle/>
                    <a:p>
                      <a:r>
                        <a:rPr kumimoji="0" lang="el-GR" kern="1200" dirty="0">
                          <a:solidFill>
                            <a:schemeClr val="dk1"/>
                          </a:solidFill>
                          <a:latin typeface="+mn-lt"/>
                          <a:ea typeface="+mn-ea"/>
                          <a:cs typeface="+mn-cs"/>
                        </a:rPr>
                        <a:t>ΕΣΩΤΕΡΙΚΗ ΑΡΧΙΤΕΚΤΟΝΙΚΗ ΔΙΑΚΟΣΜΗΣΗ ΚΑΙ ΣΧΕΔΙΑΣΜΟΣ ΑΝΤΙΚΕΙΜΕΝΩΝ</a:t>
                      </a:r>
                      <a:endParaRPr lang="el-GR" dirty="0"/>
                    </a:p>
                  </a:txBody>
                  <a:tcPr/>
                </a:tc>
                <a:tc>
                  <a:txBody>
                    <a:bodyPr/>
                    <a:lstStyle/>
                    <a:p>
                      <a:r>
                        <a:rPr lang="el-GR" dirty="0"/>
                        <a:t>52</a:t>
                      </a:r>
                    </a:p>
                  </a:txBody>
                  <a:tcPr/>
                </a:tc>
                <a:extLst>
                  <a:ext uri="{0D108BD9-81ED-4DB2-BD59-A6C34878D82A}">
                    <a16:rowId xmlns:a16="http://schemas.microsoft.com/office/drawing/2014/main" val="10008"/>
                  </a:ext>
                </a:extLst>
              </a:tr>
              <a:tr h="361282">
                <a:tc>
                  <a:txBody>
                    <a:bodyPr/>
                    <a:lstStyle/>
                    <a:p>
                      <a:r>
                        <a:rPr lang="el-GR" dirty="0"/>
                        <a:t>ΤΕΧΝΙΚΟΣ ΜΗΧΑΝΟΤΡΟΝΙΚΗΣ</a:t>
                      </a:r>
                    </a:p>
                  </a:txBody>
                  <a:tcPr/>
                </a:tc>
                <a:tc>
                  <a:txBody>
                    <a:bodyPr/>
                    <a:lstStyle/>
                    <a:p>
                      <a:r>
                        <a:rPr lang="el-GR" dirty="0"/>
                        <a:t>24</a:t>
                      </a:r>
                    </a:p>
                  </a:txBody>
                  <a:tcPr/>
                </a:tc>
                <a:extLst>
                  <a:ext uri="{0D108BD9-81ED-4DB2-BD59-A6C34878D82A}">
                    <a16:rowId xmlns:a16="http://schemas.microsoft.com/office/drawing/2014/main" val="818466182"/>
                  </a:ext>
                </a:extLst>
              </a:tr>
              <a:tr h="361282">
                <a:tc>
                  <a:txBody>
                    <a:bodyPr/>
                    <a:lstStyle/>
                    <a:p>
                      <a:r>
                        <a:rPr lang="el-GR" dirty="0"/>
                        <a:t>ΤΕΧΝΙΚΟΣ ΑΝΟΙΚΤΟΥ ΛΟΓΙΣΜΙΚΟΥ</a:t>
                      </a:r>
                    </a:p>
                  </a:txBody>
                  <a:tcPr/>
                </a:tc>
                <a:tc>
                  <a:txBody>
                    <a:bodyPr/>
                    <a:lstStyle/>
                    <a:p>
                      <a:r>
                        <a:rPr lang="el-GR" dirty="0"/>
                        <a:t>36</a:t>
                      </a:r>
                    </a:p>
                  </a:txBody>
                  <a:tcPr/>
                </a:tc>
                <a:extLst>
                  <a:ext uri="{0D108BD9-81ED-4DB2-BD59-A6C34878D82A}">
                    <a16:rowId xmlns:a16="http://schemas.microsoft.com/office/drawing/2014/main" val="1470541926"/>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fontScale="85000" lnSpcReduction="20000"/>
          </a:bodyPr>
          <a:lstStyle/>
          <a:p>
            <a:pPr>
              <a:buNone/>
            </a:pPr>
            <a:r>
              <a:rPr lang="el-GR" dirty="0"/>
              <a:t>Οι κύριοι στόχοι των Ι.Ε.Κ. είναι οι εξής:</a:t>
            </a:r>
          </a:p>
          <a:p>
            <a:r>
              <a:rPr lang="el-GR" dirty="0"/>
              <a:t>να παρέχουν στους καταρτιζόμενους αρχική επαγγελματική κατάρτιση</a:t>
            </a:r>
          </a:p>
          <a:p>
            <a:r>
              <a:rPr lang="el-GR" dirty="0"/>
              <a:t>να τους εξασφαλίζουν τα κατάλληλα προσόντα (ανάλογα με την επιλεγόμενη ειδικότητα) μέσω της παροχής επιστημονικών, τεχνικών, επαγγελματικών και πρακτικών γνώσεων</a:t>
            </a:r>
          </a:p>
          <a:p>
            <a:r>
              <a:rPr lang="el-GR" dirty="0"/>
              <a:t>να τους παρέχουν τη δυνατότητα να αναπτύσσουν τις αντίστοιχες με την ειδικότητα τους δεξιότητες</a:t>
            </a:r>
          </a:p>
          <a:p>
            <a:r>
              <a:rPr lang="el-GR" dirty="0"/>
              <a:t>να διευκολύνουν την επαγγελματική ένταξή τους στην κοινωνία</a:t>
            </a:r>
          </a:p>
          <a:p>
            <a:r>
              <a:rPr lang="el-GR" dirty="0"/>
              <a:t>να εξασφαλίζουν την προσαρμογή τους στις μεταβαλλόμενες ανάγκες της παραγωγικής διαδικασίας</a:t>
            </a:r>
          </a:p>
          <a:p>
            <a:endParaRPr lang="el-GR" dirty="0"/>
          </a:p>
        </p:txBody>
      </p:sp>
      <p:sp>
        <p:nvSpPr>
          <p:cNvPr id="3" name="2 - Θέση ημερομηνίας"/>
          <p:cNvSpPr>
            <a:spLocks noGrp="1"/>
          </p:cNvSpPr>
          <p:nvPr>
            <p:ph type="dt" sz="half" idx="10"/>
          </p:nvPr>
        </p:nvSpPr>
        <p:spPr/>
        <p:txBody>
          <a:bodyPr/>
          <a:lstStyle/>
          <a:p>
            <a:pPr>
              <a:defRPr/>
            </a:pPr>
            <a:fld id="{3195238E-0B80-4CA2-BC39-D83A228AD632}" type="datetime1">
              <a:rPr lang="en-US" smtClean="0"/>
              <a:pPr>
                <a:defRPr/>
              </a:pPr>
              <a:t>10/5/2023</a:t>
            </a:fld>
            <a:endParaRPr lang="en-US"/>
          </a:p>
        </p:txBody>
      </p:sp>
      <p:sp>
        <p:nvSpPr>
          <p:cNvPr id="4" name="3 - Τίτλος"/>
          <p:cNvSpPr>
            <a:spLocks noGrp="1"/>
          </p:cNvSpPr>
          <p:nvPr>
            <p:ph type="title"/>
          </p:nvPr>
        </p:nvSpPr>
        <p:spPr/>
        <p:txBody>
          <a:bodyPr/>
          <a:lstStyle/>
          <a:p>
            <a:r>
              <a:rPr lang="el-GR" dirty="0"/>
              <a:t>Στόχοι των Ι.Ε.Κ.</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179512" y="591679"/>
            <a:ext cx="8964488" cy="5688632"/>
          </a:xfrm>
        </p:spPr>
        <p:txBody>
          <a:bodyPr>
            <a:normAutofit fontScale="25000" lnSpcReduction="20000"/>
          </a:bodyPr>
          <a:lstStyle/>
          <a:p>
            <a:r>
              <a:rPr lang="el-GR" sz="6400" dirty="0"/>
              <a:t>Κύριο έργο των Δημοσίων ΙΕΚ είναι η παροχή υψηλού επιπέδου προσόντων, με απώτερο σκοπό την απορρόφηση των καταρτιζομένων από την </a:t>
            </a:r>
            <a:r>
              <a:rPr lang="el-GR" sz="6400" b="1" dirty="0"/>
              <a:t>αγορά εργασίας</a:t>
            </a:r>
            <a:r>
              <a:rPr lang="el-GR" sz="6400" dirty="0"/>
              <a:t>.</a:t>
            </a:r>
          </a:p>
          <a:p>
            <a:pPr>
              <a:buNone/>
            </a:pPr>
            <a:r>
              <a:rPr lang="el-GR" sz="6400" dirty="0"/>
              <a:t>	Αυτό επιτυγχάνεται με:</a:t>
            </a:r>
          </a:p>
          <a:p>
            <a:r>
              <a:rPr lang="el-GR" sz="6400" dirty="0"/>
              <a:t>την επιλογή και τη διαμόρφωση </a:t>
            </a:r>
            <a:r>
              <a:rPr lang="el-GR" sz="6400" u="sng" dirty="0"/>
              <a:t>πιστοποιημένων προγραμμάτων αρχικής επαγγελματικής κατάρτισης </a:t>
            </a:r>
            <a:r>
              <a:rPr lang="el-GR" sz="6400" dirty="0"/>
              <a:t>που αντιστοιχούν σε συγκεκριμένα </a:t>
            </a:r>
            <a:r>
              <a:rPr lang="el-GR" sz="6400" u="sng" dirty="0"/>
              <a:t>επαγγελματικά περιγράμματα</a:t>
            </a:r>
            <a:r>
              <a:rPr lang="el-GR" sz="6400" dirty="0"/>
              <a:t>, στα πλαίσια των ειδικοτήτων που έχουν ζήτηση στην αγορά εργασίας</a:t>
            </a:r>
          </a:p>
          <a:p>
            <a:r>
              <a:rPr lang="el-GR" sz="6400" dirty="0"/>
              <a:t>την επιλογή εκπαιδευτών με ανάλογες γνώσεις ή και εμπειρία, προκειμένου να παρέχουν υψηλής ποιότητας κατάρτιση</a:t>
            </a:r>
          </a:p>
          <a:p>
            <a:r>
              <a:rPr lang="el-GR" sz="6400" dirty="0"/>
              <a:t>τη φιλοξενία σε πλήρως εξοπλισμένα εργαστήρια των δομών της τυπικής εκπαίδευσης, εξασφαλίζοντας το κατάλληλο περιβάλλον για την ολοκληρωμένη κατάρτισή τους</a:t>
            </a:r>
          </a:p>
          <a:p>
            <a:r>
              <a:rPr lang="el-GR" sz="6400" dirty="0"/>
              <a:t>Για τους κατόχους Απολυτηρίου Λυκείου υπάρχει η δυνατότητα παρακολούθησης ειδικοτήτων κατάρτισης διάρκειας έως και 4 εξάμηνα. Οι πτυχιούχοι ΕΠΑ.Λ  δικαιούνται να επιλεγούν σε αντίστοιχες ειδικότητες για το 3ο εξάμηνο κατάρτισης των ΙΕΚ, ολοκληρώνοντας τη φοίτηση τους σε 2 εξάμηνα.</a:t>
            </a:r>
          </a:p>
          <a:p>
            <a:r>
              <a:rPr lang="el-GR" sz="6400" dirty="0"/>
              <a:t>Κάθε έτος κατάρτισης αποτελείται από δύο αυτοτελή εξάμηνα κατάρτισης, το χειμερινό και το εαρινό, καθένα από τα οποία περιλαμβάνει 15 πλήρεις εβδομάδες κατάρτισης. Το χειμερινό εξάμηνο κατάρτισης αρχίζει τον Οκτώβριο και τελειώνει το Φεβρουάριο, ενώ το εαρινό εξάμηνο κατάρτισης αρχίζει το Φεβρουάριο και τελειώνει τον Ιούνιο. Η κατάρτιση πραγματοποιείται, κυρίως, τις απογευματινές ώρες.</a:t>
            </a:r>
          </a:p>
          <a:p>
            <a:r>
              <a:rPr lang="el-GR" sz="6400" dirty="0"/>
              <a:t>Οι καταρτιζόμενοι παρακολουθούν υποχρεωτικά θεωρητικά, εργαστηριακά και μικτά μαθήματα. Κατά τη διάρκεια της κατάρτισης, η αξιολόγηση των καταρτιζομένων γίνεται τόσο με τη διενέργεια εξετάσεων προόδου, κατά τη διάρκεια του εξαμήνου, όσο και με τη διενέργεια τελικών εξετάσεων στο τέλος του εξαμήνου.</a:t>
            </a:r>
          </a:p>
          <a:p>
            <a:endParaRPr lang="el-GR" dirty="0"/>
          </a:p>
        </p:txBody>
      </p:sp>
      <p:sp>
        <p:nvSpPr>
          <p:cNvPr id="3" name="2 - Θέση ημερομηνίας"/>
          <p:cNvSpPr>
            <a:spLocks noGrp="1"/>
          </p:cNvSpPr>
          <p:nvPr>
            <p:ph type="dt" sz="half" idx="10"/>
          </p:nvPr>
        </p:nvSpPr>
        <p:spPr/>
        <p:txBody>
          <a:bodyPr/>
          <a:lstStyle/>
          <a:p>
            <a:pPr>
              <a:defRPr/>
            </a:pPr>
            <a:fld id="{3195238E-0B80-4CA2-BC39-D83A228AD632}" type="datetime1">
              <a:rPr lang="en-US" smtClean="0"/>
              <a:pPr>
                <a:defRPr/>
              </a:pPr>
              <a:t>10/5/2023</a:t>
            </a:fld>
            <a:endParaRPr lang="en-US" dirty="0"/>
          </a:p>
        </p:txBody>
      </p:sp>
      <p:sp>
        <p:nvSpPr>
          <p:cNvPr id="4" name="3 - Τίτλος"/>
          <p:cNvSpPr>
            <a:spLocks noGrp="1"/>
          </p:cNvSpPr>
          <p:nvPr>
            <p:ph type="title"/>
          </p:nvPr>
        </p:nvSpPr>
        <p:spPr>
          <a:xfrm>
            <a:off x="457200" y="274638"/>
            <a:ext cx="8229600" cy="634082"/>
          </a:xfrm>
        </p:spPr>
        <p:txBody>
          <a:bodyPr>
            <a:normAutofit fontScale="90000"/>
          </a:bodyPr>
          <a:lstStyle/>
          <a:p>
            <a:r>
              <a:rPr lang="el-GR" sz="3100" dirty="0"/>
              <a:t>Φιλοσοφία και Πρόγραμμα Σπουδών: ΙΕΚ</a:t>
            </a:r>
            <a:br>
              <a:rPr lang="el-GR" dirty="0"/>
            </a:br>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179512" y="1481328"/>
            <a:ext cx="8712968" cy="4827992"/>
          </a:xfrm>
        </p:spPr>
        <p:txBody>
          <a:bodyPr>
            <a:normAutofit fontScale="62500" lnSpcReduction="20000"/>
          </a:bodyPr>
          <a:lstStyle/>
          <a:p>
            <a:r>
              <a:rPr lang="el-GR" dirty="0"/>
              <a:t>Τα Ινστιτούτα Επαγγελματικής Κατάρτισης εντάσσονται στη </a:t>
            </a:r>
            <a:r>
              <a:rPr lang="el-GR" dirty="0" err="1"/>
              <a:t>μετα</a:t>
            </a:r>
            <a:r>
              <a:rPr lang="el-GR" dirty="0"/>
              <a:t>-δευτεροβάθμια μη υποχρεωτική Εκπαίδευση και παρέχουν επίσημη αλλά αδιαβάθμητη κατάρτιση, καθώς δέχονται και αποφοίτους Λυκείου ή ΕΠΑΛ, ανάλογα με τις επιμέρους ειδικότητες που προσφέρουν.</a:t>
            </a:r>
          </a:p>
          <a:p>
            <a:r>
              <a:rPr lang="el-GR" dirty="0"/>
              <a:t>Οι καταρτιζόμενοι που ολοκληρώνουν επιτυχώς την κατάρτισή τους στα Δημόσια ΙΕΚ, λαμβάνουν Βεβαίωση Επαγγελματικής Κατάρτισης. Η Βεβαίωση αυτή, τους δίνει το δικαίωμα να συμμετέχουν στις εξετάσεις πιστοποίησης επαγγελματικής κατάρτισης για την απόκτηση Διπλώματος Επαγγελματικής Κατάρτισης, επιπέδου </a:t>
            </a:r>
            <a:r>
              <a:rPr lang="el-GR" dirty="0" err="1"/>
              <a:t>μετα</a:t>
            </a:r>
            <a:r>
              <a:rPr lang="el-GR" dirty="0"/>
              <a:t>-δευτεροβάθμιας επαγγελματικής κατάρτισης.</a:t>
            </a:r>
          </a:p>
          <a:p>
            <a:r>
              <a:rPr lang="el-GR" dirty="0"/>
              <a:t>Το Δίπλωμα Επαγγελματικής Κατάρτισης είναι αναγνωρισμένο, τόσο στην Ελλάδα, όσο και στις χώρες της Ευρωπαϊκής Ένωσης (Π.Δ. 231/29-7-98, με το οποίο ενσωματώθηκε στο ελληνικό δίκαιο η οδηγία 92/51/ΕΟΚ).</a:t>
            </a:r>
          </a:p>
          <a:p>
            <a:r>
              <a:rPr lang="el-GR" dirty="0"/>
              <a:t>Κατά τη διάρκεια των σπουδών τους, οι καταρτιζόμενοι δικαιούνται αναβολής στράτευσης.</a:t>
            </a:r>
          </a:p>
          <a:p>
            <a:r>
              <a:rPr lang="el-GR" dirty="0"/>
              <a:t>Στα Δημόσια ΙΕΚ δεν μπορούν να φοιτούν και σπουδαστές άλλου </a:t>
            </a:r>
            <a:r>
              <a:rPr lang="el-GR" dirty="0" err="1"/>
              <a:t>μετα</a:t>
            </a:r>
            <a:r>
              <a:rPr lang="el-GR" dirty="0"/>
              <a:t>-δευτεροβάθμιου ιδρύματος (ΙΕΚ). </a:t>
            </a:r>
          </a:p>
          <a:p>
            <a:endParaRPr lang="el-GR" dirty="0"/>
          </a:p>
        </p:txBody>
      </p:sp>
      <p:sp>
        <p:nvSpPr>
          <p:cNvPr id="3" name="2 - Θέση ημερομηνίας"/>
          <p:cNvSpPr>
            <a:spLocks noGrp="1"/>
          </p:cNvSpPr>
          <p:nvPr>
            <p:ph type="dt" sz="half" idx="10"/>
          </p:nvPr>
        </p:nvSpPr>
        <p:spPr/>
        <p:txBody>
          <a:bodyPr/>
          <a:lstStyle/>
          <a:p>
            <a:pPr>
              <a:defRPr/>
            </a:pPr>
            <a:fld id="{3195238E-0B80-4CA2-BC39-D83A228AD632}" type="datetime1">
              <a:rPr lang="en-US" smtClean="0"/>
              <a:pPr>
                <a:defRPr/>
              </a:pPr>
              <a:t>10/5/2023</a:t>
            </a:fld>
            <a:endParaRPr lang="en-US"/>
          </a:p>
        </p:txBody>
      </p:sp>
      <p:sp>
        <p:nvSpPr>
          <p:cNvPr id="4" name="3 - Τίτλος"/>
          <p:cNvSpPr>
            <a:spLocks noGrp="1"/>
          </p:cNvSpPr>
          <p:nvPr>
            <p:ph type="title"/>
          </p:nvPr>
        </p:nvSpPr>
        <p:spPr>
          <a:xfrm>
            <a:off x="457200" y="274638"/>
            <a:ext cx="8229600" cy="778098"/>
          </a:xfrm>
        </p:spPr>
        <p:txBody>
          <a:bodyPr>
            <a:normAutofit fontScale="90000"/>
          </a:bodyPr>
          <a:lstStyle/>
          <a:p>
            <a:r>
              <a:rPr lang="el-GR" dirty="0"/>
              <a:t>Σε τι διαφέρει το ΙΕΚ</a:t>
            </a:r>
            <a:br>
              <a:rPr lang="el-GR" dirty="0"/>
            </a:br>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fontScale="77500" lnSpcReduction="20000"/>
          </a:bodyPr>
          <a:lstStyle/>
          <a:p>
            <a:r>
              <a:rPr lang="el-GR" dirty="0"/>
              <a:t>Τα Δημόσια Ι.Ε.Κ. προσφέρουν πολλές δυνατότητες στους </a:t>
            </a:r>
            <a:r>
              <a:rPr lang="el-GR" dirty="0" err="1"/>
              <a:t>καταρτιζομένους</a:t>
            </a:r>
            <a:r>
              <a:rPr lang="el-GR" dirty="0"/>
              <a:t> τους. Εκτός της παροχής έγκυρης, αναγνωρισμένης και υψηλού επιπέδου κατάρτισης με </a:t>
            </a:r>
            <a:r>
              <a:rPr lang="el-GR" u="sng" dirty="0"/>
              <a:t>δωρεάν</a:t>
            </a:r>
            <a:r>
              <a:rPr lang="el-GR" dirty="0"/>
              <a:t> δίδακτρα, παρέχουν, επίσης, και τα εξής:</a:t>
            </a:r>
          </a:p>
          <a:p>
            <a:r>
              <a:rPr lang="el-GR" b="1" dirty="0"/>
              <a:t>Μαθητεία</a:t>
            </a:r>
            <a:r>
              <a:rPr lang="el-GR" dirty="0"/>
              <a:t> σε πραγματικούς χώρους εργασίας</a:t>
            </a:r>
          </a:p>
          <a:p>
            <a:r>
              <a:rPr lang="el-GR" dirty="0"/>
              <a:t>Εποπτεία της </a:t>
            </a:r>
            <a:r>
              <a:rPr lang="el-GR" b="1" dirty="0"/>
              <a:t>Πρακτικής Άσκησης </a:t>
            </a:r>
            <a:r>
              <a:rPr lang="el-GR" dirty="0"/>
              <a:t>στους εργασιακούς χώρους</a:t>
            </a:r>
          </a:p>
          <a:p>
            <a:r>
              <a:rPr lang="el-GR" dirty="0"/>
              <a:t>Εκπαιδευτικές επισκέψεις σε φορείς, επιχειρήσεις, μουσεία κ.λπ. </a:t>
            </a:r>
          </a:p>
          <a:p>
            <a:r>
              <a:rPr lang="el-GR" dirty="0"/>
              <a:t>Ημερίδες συμβουλευτικής και σταδιοδρομίας</a:t>
            </a:r>
          </a:p>
          <a:p>
            <a:r>
              <a:rPr lang="el-GR" dirty="0"/>
              <a:t>Δράσεις ένταξης ευάλωτων κοινωνικά ομάδων</a:t>
            </a:r>
          </a:p>
          <a:p>
            <a:r>
              <a:rPr lang="el-GR" dirty="0"/>
              <a:t>Σχεδιασμό και υλοποίηση προγραμμάτων αξιολόγησης και διασφάλισης ποιότητας.</a:t>
            </a:r>
          </a:p>
          <a:p>
            <a:r>
              <a:rPr lang="el-GR" dirty="0"/>
              <a:t>Συμμετοχή σε Ευρωπαϊκά προγράμματα </a:t>
            </a:r>
            <a:r>
              <a:rPr lang="en-US" dirty="0"/>
              <a:t>Erasmus+</a:t>
            </a:r>
            <a:endParaRPr lang="el-GR" dirty="0"/>
          </a:p>
          <a:p>
            <a:endParaRPr lang="el-GR" dirty="0"/>
          </a:p>
        </p:txBody>
      </p:sp>
      <p:sp>
        <p:nvSpPr>
          <p:cNvPr id="3" name="2 - Θέση ημερομηνίας"/>
          <p:cNvSpPr>
            <a:spLocks noGrp="1"/>
          </p:cNvSpPr>
          <p:nvPr>
            <p:ph type="dt" sz="half" idx="10"/>
          </p:nvPr>
        </p:nvSpPr>
        <p:spPr/>
        <p:txBody>
          <a:bodyPr/>
          <a:lstStyle/>
          <a:p>
            <a:pPr>
              <a:defRPr/>
            </a:pPr>
            <a:fld id="{3195238E-0B80-4CA2-BC39-D83A228AD632}" type="datetime1">
              <a:rPr lang="en-US" smtClean="0"/>
              <a:pPr>
                <a:defRPr/>
              </a:pPr>
              <a:t>10/5/2023</a:t>
            </a:fld>
            <a:endParaRPr lang="en-US"/>
          </a:p>
        </p:txBody>
      </p:sp>
      <p:sp>
        <p:nvSpPr>
          <p:cNvPr id="4" name="3 - Τίτλος"/>
          <p:cNvSpPr>
            <a:spLocks noGrp="1"/>
          </p:cNvSpPr>
          <p:nvPr>
            <p:ph type="title"/>
          </p:nvPr>
        </p:nvSpPr>
        <p:spPr/>
        <p:txBody>
          <a:bodyPr>
            <a:normAutofit fontScale="90000"/>
          </a:bodyPr>
          <a:lstStyle/>
          <a:p>
            <a:r>
              <a:rPr lang="el-GR" dirty="0"/>
              <a:t>Καλές Πρακτικές στα ΙΕΚ</a:t>
            </a:r>
            <a:br>
              <a:rPr lang="el-GR" dirty="0"/>
            </a:br>
            <a:endParaRPr lang="el-GR"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Συγκέντρωση">
  <a:themeElements>
    <a:clrScheme name="Συγκέντρωση">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Συγκέντρωση">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Συγκέντρωση">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1_Ρίζες">
  <a:themeElements>
    <a:clrScheme name="Ρίζες">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Ρίζες">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Ρίζες">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3.xml><?xml version="1.0" encoding="utf-8"?>
<a:theme xmlns:a="http://schemas.openxmlformats.org/drawingml/2006/main" name="Ροή">
  <a:themeElements>
    <a:clrScheme name="Ροή">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10868</TotalTime>
  <Words>3088</Words>
  <Application>Microsoft Office PowerPoint</Application>
  <PresentationFormat>Προβολή στην οθόνη (4:3)</PresentationFormat>
  <Paragraphs>426</Paragraphs>
  <Slides>42</Slides>
  <Notes>21</Notes>
  <HiddenSlides>0</HiddenSlides>
  <MMClips>0</MMClips>
  <ScaleCrop>false</ScaleCrop>
  <HeadingPairs>
    <vt:vector size="6" baseType="variant">
      <vt:variant>
        <vt:lpstr>Γραμματοσειρές που χρησιμοποιούνται</vt:lpstr>
      </vt:variant>
      <vt:variant>
        <vt:i4>12</vt:i4>
      </vt:variant>
      <vt:variant>
        <vt:lpstr>Θέμα</vt:lpstr>
      </vt:variant>
      <vt:variant>
        <vt:i4>3</vt:i4>
      </vt:variant>
      <vt:variant>
        <vt:lpstr>Τίτλοι διαφανειών</vt:lpstr>
      </vt:variant>
      <vt:variant>
        <vt:i4>42</vt:i4>
      </vt:variant>
    </vt:vector>
  </HeadingPairs>
  <TitlesOfParts>
    <vt:vector size="57" baseType="lpstr">
      <vt:lpstr>Arial</vt:lpstr>
      <vt:lpstr>Bookman Old Style</vt:lpstr>
      <vt:lpstr>Calibri</vt:lpstr>
      <vt:lpstr>Cambria</vt:lpstr>
      <vt:lpstr>Constantia</vt:lpstr>
      <vt:lpstr>Gill Sans MT</vt:lpstr>
      <vt:lpstr>Lucida Sans Unicode</vt:lpstr>
      <vt:lpstr>Times New Roman</vt:lpstr>
      <vt:lpstr>Verdana</vt:lpstr>
      <vt:lpstr>Wingdings</vt:lpstr>
      <vt:lpstr>Wingdings 2</vt:lpstr>
      <vt:lpstr>Wingdings 3</vt:lpstr>
      <vt:lpstr>Συγκέντρωση</vt:lpstr>
      <vt:lpstr>1_Ρίζες</vt:lpstr>
      <vt:lpstr>Ροή</vt:lpstr>
      <vt:lpstr>Ενημέρωση Σπουδαστών Δημήτριος Κυριακός  Πληροφορικός, MSc,MBA,MEd,Phd(C) Διευθυντής Δ.Θ.ΙΕΚ Αιγάλεω</vt:lpstr>
      <vt:lpstr>Τα Δημόσια Ι.Ε.Κ.</vt:lpstr>
      <vt:lpstr>Τα Δημόσια Ι.Ε.Κ.</vt:lpstr>
      <vt:lpstr>Ο χώρος των ΙΕΚ …</vt:lpstr>
      <vt:lpstr>Οι νέες ειδικότητες του ΔΙΕΚ Αιγάλεω – 2023Β’</vt:lpstr>
      <vt:lpstr>Στόχοι των Ι.Ε.Κ.</vt:lpstr>
      <vt:lpstr>Φιλοσοφία και Πρόγραμμα Σπουδών: ΙΕΚ </vt:lpstr>
      <vt:lpstr>Σε τι διαφέρει το ΙΕΚ </vt:lpstr>
      <vt:lpstr>Καλές Πρακτικές στα ΙΕΚ </vt:lpstr>
      <vt:lpstr>Σκοπός  Ι.Ε.Κ.</vt:lpstr>
      <vt:lpstr>ΦΟΙΤΗΣΗ (1)</vt:lpstr>
      <vt:lpstr>ΦΟΙΤΗΣΗ (2)</vt:lpstr>
      <vt:lpstr>ΦΟΙΤΗΣΗ (3)</vt:lpstr>
      <vt:lpstr>ΦΟΙΤΗΣΗ (4)</vt:lpstr>
      <vt:lpstr> ΕΙΔΗ ΜΑΘΗΜΑΤΩΝ </vt:lpstr>
      <vt:lpstr>Παρουσίες</vt:lpstr>
      <vt:lpstr>Απαλλαγές μαθημάτων</vt:lpstr>
      <vt:lpstr>Αξιολόγηση γνώσεων, ικανοτήτων και δεξιοτήτων</vt:lpstr>
      <vt:lpstr>Εξετάσεις προόδου </vt:lpstr>
      <vt:lpstr>ΤΕΛΙΚΕΣ ΕΞΕΤΑΣΕΙΣ </vt:lpstr>
      <vt:lpstr>Βαθμολόγηση</vt:lpstr>
      <vt:lpstr>Πρόοδος καταρτιζόμενου (1)</vt:lpstr>
      <vt:lpstr>Πρόοδος καταρτιζόμενου (2)</vt:lpstr>
      <vt:lpstr>Χαρακτηρισμός Φοίτησης (1)</vt:lpstr>
      <vt:lpstr>Χαρακτηρισμός Φοίτησης (2)</vt:lpstr>
      <vt:lpstr> Πρακτική άσκηση  (1) </vt:lpstr>
      <vt:lpstr> Πρακτική άσκηση  (2) </vt:lpstr>
      <vt:lpstr>Ο θεσμός της μαθητείας</vt:lpstr>
      <vt:lpstr>Υλοποίηση της μαθητείας</vt:lpstr>
      <vt:lpstr>Υλοποίηση της μαθητείας (1)</vt:lpstr>
      <vt:lpstr>Υλοποίηση της μαθητείας (2)</vt:lpstr>
      <vt:lpstr> Πρακτική άσκηση ή Μαθητεία (1) </vt:lpstr>
      <vt:lpstr> Πρακτική άσκηση ή Μαθητεία (2) </vt:lpstr>
      <vt:lpstr>Η ΙΣΤΟΣΕΛΙΔΑ ΤΟΥ Δ.Ι.Ε.Κ.</vt:lpstr>
      <vt:lpstr>Σελίδα Facebook</vt:lpstr>
      <vt:lpstr>Γραφείο Διασύνδεσης ΔΙΕΚ Αιγάλεω</vt:lpstr>
      <vt:lpstr>Ηλεκτρονική Μάθηση e-class  - Πλατφόρμα </vt:lpstr>
      <vt:lpstr>  </vt:lpstr>
      <vt:lpstr> </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Δ.Ι.Ε.Κ. ΑΙΓΑΛΕΩ</dc:title>
  <dc:creator>DIAS</dc:creator>
  <cp:lastModifiedBy>Dimitris Kiriakos</cp:lastModifiedBy>
  <cp:revision>147</cp:revision>
  <cp:lastPrinted>1601-01-01T00:00:00Z</cp:lastPrinted>
  <dcterms:created xsi:type="dcterms:W3CDTF">1601-01-01T00:00:00Z</dcterms:created>
  <dcterms:modified xsi:type="dcterms:W3CDTF">2023-10-11T11:41:52Z</dcterms:modified>
</cp:coreProperties>
</file>